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9"/>
  </p:notesMasterIdLst>
  <p:sldIdLst>
    <p:sldId id="343" r:id="rId2"/>
    <p:sldId id="329" r:id="rId3"/>
    <p:sldId id="338" r:id="rId4"/>
    <p:sldId id="312" r:id="rId5"/>
    <p:sldId id="313" r:id="rId6"/>
    <p:sldId id="314" r:id="rId7"/>
    <p:sldId id="286" r:id="rId8"/>
    <p:sldId id="308" r:id="rId9"/>
    <p:sldId id="318" r:id="rId10"/>
    <p:sldId id="319" r:id="rId11"/>
    <p:sldId id="296" r:id="rId12"/>
    <p:sldId id="324" r:id="rId13"/>
    <p:sldId id="320" r:id="rId14"/>
    <p:sldId id="325" r:id="rId15"/>
    <p:sldId id="299" r:id="rId16"/>
    <p:sldId id="340" r:id="rId17"/>
    <p:sldId id="322" r:id="rId18"/>
  </p:sldIdLst>
  <p:sldSz cx="11704638"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000000"/>
    <a:srgbClr val="006600"/>
    <a:srgbClr val="FFFF00"/>
    <a:srgbClr val="FF0000"/>
    <a:srgbClr val="CC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4" autoAdjust="0"/>
    <p:restoredTop sz="94622" autoAdjust="0"/>
  </p:normalViewPr>
  <p:slideViewPr>
    <p:cSldViewPr>
      <p:cViewPr>
        <p:scale>
          <a:sx n="60" d="100"/>
          <a:sy n="60" d="100"/>
        </p:scale>
        <p:origin x="-882" y="-294"/>
      </p:cViewPr>
      <p:guideLst>
        <p:guide orient="horz" pos="2160"/>
        <p:guide pos="36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vi-VN"/>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vi-VN"/>
          </a:p>
        </p:txBody>
      </p:sp>
      <p:sp>
        <p:nvSpPr>
          <p:cNvPr id="23556"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vi-V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7F86F86-6034-4CF0-ABD2-61006B95C7B7}" type="slidenum">
              <a:rPr lang="en-US"/>
              <a:pPr>
                <a:defRPr/>
              </a:pPr>
              <a:t>‹#›</a:t>
            </a:fld>
            <a:endParaRPr lang="en-US"/>
          </a:p>
        </p:txBody>
      </p:sp>
    </p:spTree>
    <p:extLst>
      <p:ext uri="{BB962C8B-B14F-4D97-AF65-F5344CB8AC3E}">
        <p14:creationId xmlns:p14="http://schemas.microsoft.com/office/powerpoint/2010/main" val="63926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E7F86F86-6034-4CF0-ABD2-61006B95C7B7}" type="slidenum">
              <a:rPr lang="en-US" smtClean="0"/>
              <a:pPr>
                <a:defRPr/>
              </a:pPr>
              <a:t>2</a:t>
            </a:fld>
            <a:endParaRPr lang="en-US"/>
          </a:p>
        </p:txBody>
      </p:sp>
    </p:spTree>
    <p:extLst>
      <p:ext uri="{BB962C8B-B14F-4D97-AF65-F5344CB8AC3E}">
        <p14:creationId xmlns:p14="http://schemas.microsoft.com/office/powerpoint/2010/main" val="343938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Về</a:t>
            </a:r>
            <a:r>
              <a:rPr lang="en-US" baseline="0" smtClean="0"/>
              <a:t> xem lại ghi nhớ.</a:t>
            </a:r>
            <a:endParaRPr lang="vi-VN"/>
          </a:p>
        </p:txBody>
      </p:sp>
      <p:sp>
        <p:nvSpPr>
          <p:cNvPr id="4" name="Slide Number Placeholder 3"/>
          <p:cNvSpPr>
            <a:spLocks noGrp="1"/>
          </p:cNvSpPr>
          <p:nvPr>
            <p:ph type="sldNum" sz="quarter" idx="10"/>
          </p:nvPr>
        </p:nvSpPr>
        <p:spPr/>
        <p:txBody>
          <a:bodyPr/>
          <a:lstStyle/>
          <a:p>
            <a:pPr>
              <a:defRPr/>
            </a:pPr>
            <a:fld id="{E7F86F86-6034-4CF0-ABD2-61006B95C7B7}" type="slidenum">
              <a:rPr lang="en-US" smtClean="0"/>
              <a:pPr>
                <a:defRPr/>
              </a:pPr>
              <a:t>16</a:t>
            </a:fld>
            <a:endParaRPr lang="en-US"/>
          </a:p>
        </p:txBody>
      </p:sp>
    </p:spTree>
    <p:extLst>
      <p:ext uri="{BB962C8B-B14F-4D97-AF65-F5344CB8AC3E}">
        <p14:creationId xmlns:p14="http://schemas.microsoft.com/office/powerpoint/2010/main" val="62822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848" y="2130428"/>
            <a:ext cx="994894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55696" y="3886200"/>
            <a:ext cx="819324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D8EDE8A7-8EC7-4008-A0DC-FA1F5DB833A5}" type="slidenum">
              <a:rPr lang="en-US"/>
              <a:pPr>
                <a:defRPr/>
              </a:pPr>
              <a:t>‹#›</a:t>
            </a:fld>
            <a:endParaRPr lang="en-US"/>
          </a:p>
        </p:txBody>
      </p:sp>
    </p:spTree>
    <p:extLst>
      <p:ext uri="{BB962C8B-B14F-4D97-AF65-F5344CB8AC3E}">
        <p14:creationId xmlns:p14="http://schemas.microsoft.com/office/powerpoint/2010/main" val="393305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3B3EC195-36EE-483A-A311-FAEA83890130}" type="slidenum">
              <a:rPr lang="en-US"/>
              <a:pPr>
                <a:defRPr/>
              </a:pPr>
              <a:t>‹#›</a:t>
            </a:fld>
            <a:endParaRPr lang="en-US"/>
          </a:p>
        </p:txBody>
      </p:sp>
    </p:spTree>
    <p:extLst>
      <p:ext uri="{BB962C8B-B14F-4D97-AF65-F5344CB8AC3E}">
        <p14:creationId xmlns:p14="http://schemas.microsoft.com/office/powerpoint/2010/main" val="187314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5862" y="274641"/>
            <a:ext cx="263354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5232" y="274641"/>
            <a:ext cx="770555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2DCA5AF3-ADCF-402A-9CEF-DB588FAFCCF7}" type="slidenum">
              <a:rPr lang="en-US"/>
              <a:pPr>
                <a:defRPr/>
              </a:pPr>
              <a:t>‹#›</a:t>
            </a:fld>
            <a:endParaRPr lang="en-US"/>
          </a:p>
        </p:txBody>
      </p:sp>
    </p:spTree>
    <p:extLst>
      <p:ext uri="{BB962C8B-B14F-4D97-AF65-F5344CB8AC3E}">
        <p14:creationId xmlns:p14="http://schemas.microsoft.com/office/powerpoint/2010/main" val="360693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85232" y="274641"/>
            <a:ext cx="10534174"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DD0CB83F-33E4-4C86-90E0-ACD95E8F7ABB}" type="slidenum">
              <a:rPr lang="en-US"/>
              <a:pPr>
                <a:defRPr/>
              </a:pPr>
              <a:t>‹#›</a:t>
            </a:fld>
            <a:endParaRPr lang="en-US"/>
          </a:p>
        </p:txBody>
      </p:sp>
    </p:spTree>
    <p:extLst>
      <p:ext uri="{BB962C8B-B14F-4D97-AF65-F5344CB8AC3E}">
        <p14:creationId xmlns:p14="http://schemas.microsoft.com/office/powerpoint/2010/main" val="87322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AA07BFFB-1B2D-453A-9087-C09676E51ED3}" type="slidenum">
              <a:rPr lang="en-US"/>
              <a:pPr>
                <a:defRPr/>
              </a:pPr>
              <a:t>‹#›</a:t>
            </a:fld>
            <a:endParaRPr lang="en-US"/>
          </a:p>
        </p:txBody>
      </p:sp>
    </p:spTree>
    <p:extLst>
      <p:ext uri="{BB962C8B-B14F-4D97-AF65-F5344CB8AC3E}">
        <p14:creationId xmlns:p14="http://schemas.microsoft.com/office/powerpoint/2010/main" val="429323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586" y="4406903"/>
            <a:ext cx="994894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24586" y="2906713"/>
            <a:ext cx="994894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39D8C09-3865-4658-89BA-B629A955305C}" type="slidenum">
              <a:rPr lang="en-US"/>
              <a:pPr>
                <a:defRPr/>
              </a:pPr>
              <a:t>‹#›</a:t>
            </a:fld>
            <a:endParaRPr lang="en-US"/>
          </a:p>
        </p:txBody>
      </p:sp>
    </p:spTree>
    <p:extLst>
      <p:ext uri="{BB962C8B-B14F-4D97-AF65-F5344CB8AC3E}">
        <p14:creationId xmlns:p14="http://schemas.microsoft.com/office/powerpoint/2010/main" val="311355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5232" y="1600203"/>
            <a:ext cx="51695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858" y="1600203"/>
            <a:ext cx="51695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B4024BF-5985-4845-8884-2E741A84E090}" type="slidenum">
              <a:rPr lang="en-US"/>
              <a:pPr>
                <a:defRPr/>
              </a:pPr>
              <a:t>‹#›</a:t>
            </a:fld>
            <a:endParaRPr lang="en-US"/>
          </a:p>
        </p:txBody>
      </p:sp>
    </p:spTree>
    <p:extLst>
      <p:ext uri="{BB962C8B-B14F-4D97-AF65-F5344CB8AC3E}">
        <p14:creationId xmlns:p14="http://schemas.microsoft.com/office/powerpoint/2010/main" val="122010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85232" y="1535113"/>
            <a:ext cx="51715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5232" y="2174875"/>
            <a:ext cx="51715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945795" y="1535113"/>
            <a:ext cx="51736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45795" y="2174875"/>
            <a:ext cx="51736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D4E8CC25-55C1-4609-BF9B-B5BE30432397}" type="slidenum">
              <a:rPr lang="en-US"/>
              <a:pPr>
                <a:defRPr/>
              </a:pPr>
              <a:t>‹#›</a:t>
            </a:fld>
            <a:endParaRPr lang="en-US"/>
          </a:p>
        </p:txBody>
      </p:sp>
    </p:spTree>
    <p:extLst>
      <p:ext uri="{BB962C8B-B14F-4D97-AF65-F5344CB8AC3E}">
        <p14:creationId xmlns:p14="http://schemas.microsoft.com/office/powerpoint/2010/main" val="377769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FD8D9BAD-62E7-488D-B8CA-E7F3CF9D79EF}" type="slidenum">
              <a:rPr lang="en-US"/>
              <a:pPr>
                <a:defRPr/>
              </a:pPr>
              <a:t>‹#›</a:t>
            </a:fld>
            <a:endParaRPr lang="en-US"/>
          </a:p>
        </p:txBody>
      </p:sp>
    </p:spTree>
    <p:extLst>
      <p:ext uri="{BB962C8B-B14F-4D97-AF65-F5344CB8AC3E}">
        <p14:creationId xmlns:p14="http://schemas.microsoft.com/office/powerpoint/2010/main" val="74109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6DB35EAC-E7FC-49F8-B754-3778E437BA4B}" type="slidenum">
              <a:rPr lang="en-US"/>
              <a:pPr>
                <a:defRPr/>
              </a:pPr>
              <a:t>‹#›</a:t>
            </a:fld>
            <a:endParaRPr lang="en-US"/>
          </a:p>
        </p:txBody>
      </p:sp>
    </p:spTree>
    <p:extLst>
      <p:ext uri="{BB962C8B-B14F-4D97-AF65-F5344CB8AC3E}">
        <p14:creationId xmlns:p14="http://schemas.microsoft.com/office/powerpoint/2010/main" val="280032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5234" y="273050"/>
            <a:ext cx="385074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576188" y="273053"/>
            <a:ext cx="654321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85234" y="1435103"/>
            <a:ext cx="385074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D7D7E7CC-480B-4903-91FA-27801B3B2E27}" type="slidenum">
              <a:rPr lang="en-US"/>
              <a:pPr>
                <a:defRPr/>
              </a:pPr>
              <a:t>‹#›</a:t>
            </a:fld>
            <a:endParaRPr lang="en-US"/>
          </a:p>
        </p:txBody>
      </p:sp>
    </p:spTree>
    <p:extLst>
      <p:ext uri="{BB962C8B-B14F-4D97-AF65-F5344CB8AC3E}">
        <p14:creationId xmlns:p14="http://schemas.microsoft.com/office/powerpoint/2010/main" val="237821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94191" y="4800600"/>
            <a:ext cx="702278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94191" y="612775"/>
            <a:ext cx="702278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94191" y="5367338"/>
            <a:ext cx="702278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BD4F86D-46A7-4DDE-BCC4-F1CAF67CB580}" type="slidenum">
              <a:rPr lang="en-US"/>
              <a:pPr>
                <a:defRPr/>
              </a:pPr>
              <a:t>‹#›</a:t>
            </a:fld>
            <a:endParaRPr lang="en-US"/>
          </a:p>
        </p:txBody>
      </p:sp>
    </p:spTree>
    <p:extLst>
      <p:ext uri="{BB962C8B-B14F-4D97-AF65-F5344CB8AC3E}">
        <p14:creationId xmlns:p14="http://schemas.microsoft.com/office/powerpoint/2010/main" val="389545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5788" y="274638"/>
            <a:ext cx="10533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85788" y="1600200"/>
            <a:ext cx="105330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2" name="Rectangle 4"/>
          <p:cNvSpPr>
            <a:spLocks noGrp="1" noChangeArrowheads="1"/>
          </p:cNvSpPr>
          <p:nvPr>
            <p:ph type="dt" sz="half" idx="2"/>
          </p:nvPr>
        </p:nvSpPr>
        <p:spPr bwMode="auto">
          <a:xfrm>
            <a:off x="585788" y="6245225"/>
            <a:ext cx="27305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vi-VN"/>
          </a:p>
        </p:txBody>
      </p:sp>
      <p:sp>
        <p:nvSpPr>
          <p:cNvPr id="124933" name="Rectangle 5"/>
          <p:cNvSpPr>
            <a:spLocks noGrp="1" noChangeArrowheads="1"/>
          </p:cNvSpPr>
          <p:nvPr>
            <p:ph type="ftr" sz="quarter" idx="3"/>
          </p:nvPr>
        </p:nvSpPr>
        <p:spPr bwMode="auto">
          <a:xfrm>
            <a:off x="3998913" y="6245225"/>
            <a:ext cx="37068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vi-VN"/>
          </a:p>
        </p:txBody>
      </p:sp>
      <p:sp>
        <p:nvSpPr>
          <p:cNvPr id="124934" name="Rectangle 6"/>
          <p:cNvSpPr>
            <a:spLocks noGrp="1" noChangeArrowheads="1"/>
          </p:cNvSpPr>
          <p:nvPr>
            <p:ph type="sldNum" sz="quarter" idx="4"/>
          </p:nvPr>
        </p:nvSpPr>
        <p:spPr bwMode="auto">
          <a:xfrm>
            <a:off x="8388350" y="6245225"/>
            <a:ext cx="27305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213DFFF7-B94B-4D1F-92B7-93613164C2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gif"/><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5"/>
          <p:cNvGrpSpPr>
            <a:grpSpLocks/>
          </p:cNvGrpSpPr>
          <p:nvPr/>
        </p:nvGrpSpPr>
        <p:grpSpPr bwMode="auto">
          <a:xfrm>
            <a:off x="0" y="0"/>
            <a:ext cx="11704638" cy="6858000"/>
            <a:chOff x="8" y="0"/>
            <a:chExt cx="5760" cy="4320"/>
          </a:xfrm>
        </p:grpSpPr>
        <p:pic>
          <p:nvPicPr>
            <p:cNvPr id="7173"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8"/>
            <p:cNvGrpSpPr>
              <a:grpSpLocks/>
            </p:cNvGrpSpPr>
            <p:nvPr/>
          </p:nvGrpSpPr>
          <p:grpSpPr bwMode="auto">
            <a:xfrm>
              <a:off x="8" y="0"/>
              <a:ext cx="5760" cy="4320"/>
              <a:chOff x="672" y="0"/>
              <a:chExt cx="5760" cy="4320"/>
            </a:xfrm>
          </p:grpSpPr>
          <p:pic>
            <p:nvPicPr>
              <p:cNvPr id="7176"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7"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8"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9"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7172" name="Picture 22" descr="Firewrk8"/>
          <p:cNvPicPr>
            <a:picLocks noChangeAspect="1" noChangeArrowheads="1"/>
          </p:cNvPicPr>
          <p:nvPr/>
        </p:nvPicPr>
        <p:blipFill>
          <a:blip r:embed="rId5" cstate="print">
            <a:lum bright="6000" contrast="30000"/>
            <a:extLst>
              <a:ext uri="{28A0092B-C50C-407E-A947-70E740481C1C}">
                <a14:useLocalDpi xmlns:a14="http://schemas.microsoft.com/office/drawing/2010/main" val="0"/>
              </a:ext>
            </a:extLst>
          </a:blip>
          <a:srcRect/>
          <a:stretch>
            <a:fillRect/>
          </a:stretch>
        </p:blipFill>
        <p:spPr bwMode="auto">
          <a:xfrm>
            <a:off x="4681538" y="5334000"/>
            <a:ext cx="2243137"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300163" y="838200"/>
            <a:ext cx="8432785" cy="707886"/>
          </a:xfrm>
          <a:prstGeom prst="rect">
            <a:avLst/>
          </a:prstGeom>
          <a:noFill/>
        </p:spPr>
        <p:txBody>
          <a:bodyPr wrap="square" rtlCol="0">
            <a:spAutoFit/>
          </a:bodyPr>
          <a:lstStyle/>
          <a:p>
            <a:pPr algn="ctr"/>
            <a:r>
              <a:rPr lang="en-US" sz="4000" b="1" dirty="0" err="1" smtClean="0">
                <a:latin typeface="Times New Roman" pitchFamily="18" charset="0"/>
                <a:cs typeface="Times New Roman" pitchFamily="18" charset="0"/>
              </a:rPr>
              <a:t>Luyện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từ</a:t>
            </a:r>
            <a:r>
              <a:rPr lang="en-US" sz="4000" b="1" dirty="0" smtClean="0">
                <a:latin typeface="Times New Roman" pitchFamily="18" charset="0"/>
                <a:cs typeface="Times New Roman" pitchFamily="18" charset="0"/>
              </a:rPr>
              <a:t> </a:t>
            </a:r>
            <a:r>
              <a:rPr lang="en-US" sz="4000" b="1" err="1" smtClean="0">
                <a:latin typeface="Times New Roman" pitchFamily="18" charset="0"/>
                <a:cs typeface="Times New Roman" pitchFamily="18" charset="0"/>
              </a:rPr>
              <a:t>và</a:t>
            </a:r>
            <a:r>
              <a:rPr lang="en-US" sz="4000" b="1" smtClean="0">
                <a:latin typeface="Times New Roman" pitchFamily="18" charset="0"/>
                <a:cs typeface="Times New Roman" pitchFamily="18" charset="0"/>
              </a:rPr>
              <a:t> câu 4- Tuần 22- Tiết 1</a:t>
            </a:r>
            <a:endParaRPr lang="en-US" sz="4000" b="1" dirty="0">
              <a:latin typeface="Times New Roman" pitchFamily="18" charset="0"/>
              <a:cs typeface="Times New Roman" pitchFamily="18" charset="0"/>
            </a:endParaRPr>
          </a:p>
        </p:txBody>
      </p:sp>
      <p:sp>
        <p:nvSpPr>
          <p:cNvPr id="13" name="TextBox 12"/>
          <p:cNvSpPr txBox="1"/>
          <p:nvPr/>
        </p:nvSpPr>
        <p:spPr>
          <a:xfrm>
            <a:off x="1300163" y="2414826"/>
            <a:ext cx="10058400" cy="923330"/>
          </a:xfrm>
          <a:prstGeom prst="rect">
            <a:avLst/>
          </a:prstGeom>
          <a:noFill/>
        </p:spPr>
        <p:txBody>
          <a:bodyPr wrap="square" rtlCol="0">
            <a:spAutoFit/>
          </a:bodyPr>
          <a:lstStyle/>
          <a:p>
            <a:r>
              <a:rPr lang="en-US" sz="5400" dirty="0" err="1" smtClean="0">
                <a:solidFill>
                  <a:srgbClr val="FF0000"/>
                </a:solidFill>
                <a:latin typeface="Times New Roman" pitchFamily="18" charset="0"/>
                <a:cs typeface="Times New Roman" pitchFamily="18" charset="0"/>
              </a:rPr>
              <a:t>Chủ</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ngữ</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trong</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câu</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kể</a:t>
            </a:r>
            <a:r>
              <a:rPr lang="en-US" sz="5400" dirty="0" smtClean="0">
                <a:solidFill>
                  <a:srgbClr val="FF0000"/>
                </a:solidFill>
                <a:latin typeface="Times New Roman" pitchFamily="18" charset="0"/>
                <a:cs typeface="Times New Roman" pitchFamily="18" charset="0"/>
              </a:rPr>
              <a:t> </a:t>
            </a:r>
            <a:r>
              <a:rPr lang="en-US" sz="5400" b="1" i="1" dirty="0" smtClean="0">
                <a:solidFill>
                  <a:srgbClr val="FF0000"/>
                </a:solidFill>
                <a:latin typeface="Times New Roman" pitchFamily="18" charset="0"/>
                <a:cs typeface="Times New Roman" pitchFamily="18" charset="0"/>
              </a:rPr>
              <a:t>Ai </a:t>
            </a:r>
            <a:r>
              <a:rPr lang="en-US" sz="5400" b="1" i="1" dirty="0" err="1" smtClean="0">
                <a:solidFill>
                  <a:srgbClr val="FF0000"/>
                </a:solidFill>
                <a:latin typeface="Times New Roman" pitchFamily="18" charset="0"/>
                <a:cs typeface="Times New Roman" pitchFamily="18" charset="0"/>
              </a:rPr>
              <a:t>thế</a:t>
            </a:r>
            <a:r>
              <a:rPr lang="en-US" sz="5400" b="1" i="1" dirty="0" smtClean="0">
                <a:solidFill>
                  <a:srgbClr val="FF0000"/>
                </a:solidFill>
                <a:latin typeface="Times New Roman" pitchFamily="18" charset="0"/>
                <a:cs typeface="Times New Roman" pitchFamily="18" charset="0"/>
              </a:rPr>
              <a:t> </a:t>
            </a:r>
            <a:r>
              <a:rPr lang="en-US" sz="5400" b="1" i="1" dirty="0" err="1" smtClean="0">
                <a:solidFill>
                  <a:srgbClr val="FF0000"/>
                </a:solidFill>
                <a:latin typeface="Times New Roman" pitchFamily="18" charset="0"/>
                <a:cs typeface="Times New Roman" pitchFamily="18" charset="0"/>
              </a:rPr>
              <a:t>nào</a:t>
            </a:r>
            <a:r>
              <a:rPr lang="en-US" sz="5400" b="1" i="1" dirty="0" smtClean="0">
                <a:solidFill>
                  <a:srgbClr val="FF0000"/>
                </a:solidFill>
                <a:latin typeface="Times New Roman" pitchFamily="18" charset="0"/>
                <a:cs typeface="Times New Roman" pitchFamily="18" charset="0"/>
              </a:rPr>
              <a:t>?</a:t>
            </a:r>
            <a:endParaRPr lang="en-US" sz="5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42453486"/>
      </p:ext>
    </p:extLst>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92075"/>
            <a:ext cx="10142538"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Kết quả hình ảnh cho cây lộc vừng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63" y="92075"/>
            <a:ext cx="10106025"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92075"/>
            <a:ext cx="10106025"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76200"/>
            <a:ext cx="1003935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Kết quả hình ảnh cho chuồn chuồn nướ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9538"/>
            <a:ext cx="11704638"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arn(inVertical)">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 calcmode="lin" valueType="num">
                                      <p:cBhvr additive="base">
                                        <p:cTn id="12" dur="500" fill="hold"/>
                                        <p:tgtEl>
                                          <p:spTgt spid="32776"/>
                                        </p:tgtEl>
                                        <p:attrNameLst>
                                          <p:attrName>ppt_x</p:attrName>
                                        </p:attrNameLst>
                                      </p:cBhvr>
                                      <p:tavLst>
                                        <p:tav tm="0">
                                          <p:val>
                                            <p:strVal val="#ppt_x"/>
                                          </p:val>
                                        </p:tav>
                                        <p:tav tm="100000">
                                          <p:val>
                                            <p:strVal val="#ppt_x"/>
                                          </p:val>
                                        </p:tav>
                                      </p:tavLst>
                                    </p:anim>
                                    <p:anim calcmode="lin" valueType="num">
                                      <p:cBhvr additive="base">
                                        <p:cTn id="13"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32772"/>
                                        </p:tgtEl>
                                        <p:attrNameLst>
                                          <p:attrName>style.visibility</p:attrName>
                                        </p:attrNameLst>
                                      </p:cBhvr>
                                      <p:to>
                                        <p:strVal val="visible"/>
                                      </p:to>
                                    </p:set>
                                    <p:animEffect transition="in" filter="wipe(down)">
                                      <p:cBhvr>
                                        <p:cTn id="18" dur="500"/>
                                        <p:tgtEl>
                                          <p:spTgt spid="327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32778"/>
                                        </p:tgtEl>
                                        <p:attrNameLst>
                                          <p:attrName>style.visibility</p:attrName>
                                        </p:attrNameLst>
                                      </p:cBhvr>
                                      <p:to>
                                        <p:strVal val="visible"/>
                                      </p:to>
                                    </p:set>
                                    <p:animEffect transition="in" filter="circle(in)">
                                      <p:cBhvr>
                                        <p:cTn id="23" dur="2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7"/>
          <p:cNvSpPr txBox="1">
            <a:spLocks noChangeArrowheads="1"/>
          </p:cNvSpPr>
          <p:nvPr/>
        </p:nvSpPr>
        <p:spPr bwMode="auto">
          <a:xfrm>
            <a:off x="195263" y="1905000"/>
            <a:ext cx="113141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dirty="0">
                <a:latin typeface="Times New Roman" pitchFamily="18" charset="0"/>
                <a:cs typeface="Times New Roman" pitchFamily="18" charset="0"/>
              </a:rPr>
              <a:t> </a:t>
            </a:r>
            <a:r>
              <a:rPr lang="en-US" sz="2800" b="1" dirty="0">
                <a:solidFill>
                  <a:srgbClr val="006600"/>
                </a:solidFill>
                <a:latin typeface="Times New Roman" pitchFamily="18" charset="0"/>
                <a:cs typeface="Times New Roman" pitchFamily="18" charset="0"/>
              </a:rPr>
              <a:t>1. </a:t>
            </a:r>
            <a:r>
              <a:rPr lang="en-US" sz="2800" b="1" dirty="0" err="1">
                <a:solidFill>
                  <a:srgbClr val="006600"/>
                </a:solidFill>
                <a:latin typeface="Times New Roman" pitchFamily="18" charset="0"/>
                <a:cs typeface="Times New Roman" pitchFamily="18" charset="0"/>
              </a:rPr>
              <a:t>Tìm</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chủ</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ngữ</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của</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các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câu</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kể</a:t>
            </a:r>
            <a:r>
              <a:rPr lang="en-US" sz="2800" b="1" dirty="0">
                <a:solidFill>
                  <a:srgbClr val="006600"/>
                </a:solidFill>
                <a:latin typeface="Times New Roman" pitchFamily="18" charset="0"/>
                <a:cs typeface="Times New Roman" pitchFamily="18" charset="0"/>
              </a:rPr>
              <a:t> </a:t>
            </a:r>
            <a:r>
              <a:rPr lang="en-US" sz="2800" b="1" i="1" dirty="0">
                <a:solidFill>
                  <a:srgbClr val="006600"/>
                </a:solidFill>
                <a:latin typeface="Times New Roman" pitchFamily="18" charset="0"/>
                <a:cs typeface="Times New Roman" pitchFamily="18" charset="0"/>
              </a:rPr>
              <a:t>Ai </a:t>
            </a:r>
            <a:r>
              <a:rPr lang="en-US" sz="2800" b="1" i="1" dirty="0" err="1">
                <a:solidFill>
                  <a:srgbClr val="006600"/>
                </a:solidFill>
                <a:latin typeface="Times New Roman" pitchFamily="18" charset="0"/>
                <a:cs typeface="Times New Roman" pitchFamily="18" charset="0"/>
              </a:rPr>
              <a:t>thế</a:t>
            </a:r>
            <a:r>
              <a:rPr lang="en-US" sz="2800" b="1" i="1" dirty="0">
                <a:solidFill>
                  <a:srgbClr val="006600"/>
                </a:solidFill>
                <a:latin typeface="Times New Roman" pitchFamily="18" charset="0"/>
                <a:cs typeface="Times New Roman" pitchFamily="18" charset="0"/>
              </a:rPr>
              <a:t> </a:t>
            </a:r>
            <a:r>
              <a:rPr lang="en-US" sz="2800" b="1" i="1" dirty="0" err="1">
                <a:solidFill>
                  <a:srgbClr val="006600"/>
                </a:solidFill>
                <a:latin typeface="Times New Roman" pitchFamily="18" charset="0"/>
                <a:cs typeface="Times New Roman" pitchFamily="18" charset="0"/>
              </a:rPr>
              <a:t>nào</a:t>
            </a:r>
            <a:r>
              <a:rPr lang="en-US" sz="2800" b="1" i="1" dirty="0">
                <a:solidFill>
                  <a:srgbClr val="006600"/>
                </a:solidFill>
                <a:latin typeface="Times New Roman" pitchFamily="18" charset="0"/>
                <a:cs typeface="Times New Roman" pitchFamily="18" charset="0"/>
              </a:rPr>
              <a:t>?</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trong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đoạn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văn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dưới</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đây</a:t>
            </a:r>
            <a:r>
              <a:rPr lang="en-US" sz="2800" b="1" dirty="0">
                <a:solidFill>
                  <a:srgbClr val="006600"/>
                </a:solidFill>
                <a:latin typeface="Times New Roman" pitchFamily="18" charset="0"/>
                <a:cs typeface="Times New Roman" pitchFamily="18" charset="0"/>
              </a:rPr>
              <a:t>:</a:t>
            </a:r>
          </a:p>
          <a:p>
            <a:pPr algn="just">
              <a:spcBef>
                <a:spcPct val="50000"/>
              </a:spcBef>
            </a:pPr>
            <a:r>
              <a:rPr lang="en-US" sz="2800"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đẹp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sao</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Bốn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mỏng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hai</a:t>
            </a:r>
            <a:r>
              <a:rPr lang="en-US" sz="2800" b="1" dirty="0">
                <a:solidFill>
                  <a:srgbClr val="0000FF"/>
                </a:solidFill>
                <a:latin typeface="Times New Roman" pitchFamily="18" charset="0"/>
                <a:cs typeface="Times New Roman" pitchFamily="18" charset="0"/>
              </a:rPr>
              <a:t> con </a:t>
            </a:r>
            <a:r>
              <a:rPr lang="en-US" sz="2800" b="1" dirty="0" err="1">
                <a:solidFill>
                  <a:srgbClr val="0000FF"/>
                </a:solidFill>
                <a:latin typeface="Times New Roman" pitchFamily="18" charset="0"/>
                <a:cs typeface="Times New Roman" pitchFamily="18" charset="0"/>
              </a:rPr>
              <a:t>mắt</a:t>
            </a:r>
            <a:r>
              <a:rPr lang="en-US" sz="2800" b="1" dirty="0">
                <a:solidFill>
                  <a:srgbClr val="0000FF"/>
                </a:solidFill>
                <a:latin typeface="Times New Roman" pitchFamily="18" charset="0"/>
                <a:cs typeface="Times New Roman" pitchFamily="18" charset="0"/>
              </a:rPr>
              <a:t> long </a:t>
            </a:r>
            <a:r>
              <a:rPr lang="en-US" sz="2800" b="1" dirty="0" err="1">
                <a:solidFill>
                  <a:srgbClr val="0000FF"/>
                </a:solidFill>
                <a:latin typeface="Times New Roman" pitchFamily="18" charset="0"/>
                <a:cs typeface="Times New Roman" pitchFamily="18" charset="0"/>
              </a:rPr>
              <a:t>lanh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thuỷ</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thon </a:t>
            </a:r>
            <a:r>
              <a:rPr lang="en-US" sz="2800" b="1" dirty="0" err="1">
                <a:solidFill>
                  <a:srgbClr val="0000FF"/>
                </a:solidFill>
                <a:latin typeface="Times New Roman" pitchFamily="18" charset="0"/>
                <a:cs typeface="Times New Roman" pitchFamily="18" charset="0"/>
              </a:rPr>
              <a:t>vàng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mùa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đậu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vừng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Bốn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khẽ</a:t>
            </a:r>
            <a:r>
              <a:rPr lang="en-US" sz="2800" b="1" dirty="0">
                <a:solidFill>
                  <a:srgbClr val="0000FF"/>
                </a:solidFill>
                <a:latin typeface="Times New Roman" pitchFamily="18" charset="0"/>
                <a:cs typeface="Times New Roman" pitchFamily="18" charset="0"/>
              </a:rPr>
              <a:t> rung </a:t>
            </a:r>
            <a:r>
              <a:rPr lang="en-US" sz="2800" b="1" dirty="0" err="1">
                <a:solidFill>
                  <a:srgbClr val="0000FF"/>
                </a:solidFill>
                <a:latin typeface="Times New Roman" pitchFamily="18" charset="0"/>
                <a:cs typeface="Times New Roman" pitchFamily="18" charset="0"/>
              </a:rPr>
              <a:t>rung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còn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đang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vân</a:t>
            </a:r>
            <a:r>
              <a:rPr lang="en-US" sz="2800" b="1" dirty="0">
                <a:solidFill>
                  <a:srgbClr val="0000FF"/>
                </a:solidFill>
                <a:latin typeface="Times New Roman" pitchFamily="18" charset="0"/>
                <a:cs typeface="Times New Roman" pitchFamily="18" charset="0"/>
              </a:rPr>
              <a:t>.     </a:t>
            </a:r>
          </a:p>
          <a:p>
            <a:pPr algn="just">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Nguyễn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Hội</a:t>
            </a:r>
            <a:endParaRPr lang="en-US" sz="2800" b="1" dirty="0">
              <a:solidFill>
                <a:srgbClr val="0000FF"/>
              </a:solidFill>
              <a:latin typeface="Times New Roman" pitchFamily="18" charset="0"/>
              <a:cs typeface="Times New Roman" pitchFamily="18" charset="0"/>
            </a:endParaRPr>
          </a:p>
        </p:txBody>
      </p:sp>
      <p:sp>
        <p:nvSpPr>
          <p:cNvPr id="27" name="Rectangle 8"/>
          <p:cNvSpPr>
            <a:spLocks noChangeArrowheads="1"/>
          </p:cNvSpPr>
          <p:nvPr/>
        </p:nvSpPr>
        <p:spPr bwMode="auto">
          <a:xfrm>
            <a:off x="96838" y="2514600"/>
            <a:ext cx="1073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dirty="0">
                <a:solidFill>
                  <a:srgbClr val="FF0000"/>
                </a:solidFill>
                <a:latin typeface="Times New Roman" pitchFamily="18" charset="0"/>
                <a:cs typeface="Times New Roman" pitchFamily="18" charset="0"/>
              </a:rPr>
              <a:t>(1)</a:t>
            </a:r>
          </a:p>
        </p:txBody>
      </p:sp>
      <p:sp>
        <p:nvSpPr>
          <p:cNvPr id="28" name="Rectangle 8"/>
          <p:cNvSpPr>
            <a:spLocks noChangeArrowheads="1"/>
          </p:cNvSpPr>
          <p:nvPr/>
        </p:nvSpPr>
        <p:spPr bwMode="auto">
          <a:xfrm>
            <a:off x="1890713" y="2493963"/>
            <a:ext cx="6334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dirty="0">
                <a:solidFill>
                  <a:srgbClr val="FF0000"/>
                </a:solidFill>
                <a:latin typeface="Times New Roman" pitchFamily="18" charset="0"/>
                <a:cs typeface="Times New Roman" pitchFamily="18" charset="0"/>
              </a:rPr>
              <a:t>(2)</a:t>
            </a:r>
          </a:p>
        </p:txBody>
      </p:sp>
      <p:sp>
        <p:nvSpPr>
          <p:cNvPr id="29" name="Rectangle 8"/>
          <p:cNvSpPr>
            <a:spLocks noChangeArrowheads="1"/>
          </p:cNvSpPr>
          <p:nvPr/>
        </p:nvSpPr>
        <p:spPr bwMode="auto">
          <a:xfrm>
            <a:off x="8597435" y="2543543"/>
            <a:ext cx="6335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dirty="0">
                <a:solidFill>
                  <a:srgbClr val="FF0000"/>
                </a:solidFill>
                <a:latin typeface="Times New Roman" pitchFamily="18" charset="0"/>
                <a:cs typeface="Times New Roman" pitchFamily="18" charset="0"/>
              </a:rPr>
              <a:t>(</a:t>
            </a:r>
            <a:r>
              <a:rPr lang="en-US" sz="3000" dirty="0" smtClean="0">
                <a:solidFill>
                  <a:srgbClr val="FF0000"/>
                </a:solidFill>
                <a:latin typeface="Times New Roman" pitchFamily="18" charset="0"/>
                <a:cs typeface="Times New Roman" pitchFamily="18" charset="0"/>
              </a:rPr>
              <a:t>3)</a:t>
            </a:r>
            <a:endParaRPr lang="en-US" sz="3000" dirty="0">
              <a:solidFill>
                <a:srgbClr val="FF0000"/>
              </a:solidFill>
              <a:latin typeface="Times New Roman" pitchFamily="18" charset="0"/>
              <a:cs typeface="Times New Roman" pitchFamily="18" charset="0"/>
            </a:endParaRPr>
          </a:p>
        </p:txBody>
      </p:sp>
      <p:sp>
        <p:nvSpPr>
          <p:cNvPr id="30" name="Rectangle 8"/>
          <p:cNvSpPr>
            <a:spLocks noChangeArrowheads="1"/>
          </p:cNvSpPr>
          <p:nvPr/>
        </p:nvSpPr>
        <p:spPr bwMode="auto">
          <a:xfrm>
            <a:off x="3008313" y="2971800"/>
            <a:ext cx="635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a:solidFill>
                  <a:srgbClr val="FF0000"/>
                </a:solidFill>
                <a:latin typeface="Times New Roman" pitchFamily="18" charset="0"/>
                <a:cs typeface="Times New Roman" pitchFamily="18" charset="0"/>
              </a:rPr>
              <a:t>(4)</a:t>
            </a:r>
          </a:p>
        </p:txBody>
      </p:sp>
      <p:sp>
        <p:nvSpPr>
          <p:cNvPr id="31" name="Rectangle 8"/>
          <p:cNvSpPr>
            <a:spLocks noChangeArrowheads="1"/>
          </p:cNvSpPr>
          <p:nvPr/>
        </p:nvSpPr>
        <p:spPr bwMode="auto">
          <a:xfrm>
            <a:off x="8799513" y="2951163"/>
            <a:ext cx="635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a:solidFill>
                  <a:srgbClr val="FF0000"/>
                </a:solidFill>
                <a:latin typeface="Times New Roman" pitchFamily="18" charset="0"/>
                <a:cs typeface="Times New Roman" pitchFamily="18" charset="0"/>
              </a:rPr>
              <a:t>(5)</a:t>
            </a:r>
          </a:p>
        </p:txBody>
      </p:sp>
      <p:sp>
        <p:nvSpPr>
          <p:cNvPr id="32" name="Rectangle 8"/>
          <p:cNvSpPr>
            <a:spLocks noChangeArrowheads="1"/>
          </p:cNvSpPr>
          <p:nvPr/>
        </p:nvSpPr>
        <p:spPr bwMode="auto">
          <a:xfrm>
            <a:off x="6462713" y="3429000"/>
            <a:ext cx="6334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a:solidFill>
                  <a:srgbClr val="FF0000"/>
                </a:solidFill>
                <a:latin typeface="Times New Roman" pitchFamily="18" charset="0"/>
                <a:cs typeface="Times New Roman" pitchFamily="18" charset="0"/>
              </a:rPr>
              <a:t>(6)</a:t>
            </a:r>
          </a:p>
        </p:txBody>
      </p:sp>
      <p:sp>
        <p:nvSpPr>
          <p:cNvPr id="33" name="Rectangle 8"/>
          <p:cNvSpPr>
            <a:spLocks noChangeArrowheads="1"/>
          </p:cNvSpPr>
          <p:nvPr/>
        </p:nvSpPr>
        <p:spPr bwMode="auto">
          <a:xfrm>
            <a:off x="5294313" y="3810000"/>
            <a:ext cx="635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a:solidFill>
                  <a:srgbClr val="FF0000"/>
                </a:solidFill>
                <a:latin typeface="Times New Roman" pitchFamily="18" charset="0"/>
                <a:cs typeface="Times New Roman" pitchFamily="18" charset="0"/>
              </a:rPr>
              <a:t>(7)</a:t>
            </a:r>
          </a:p>
        </p:txBody>
      </p:sp>
      <p:sp>
        <p:nvSpPr>
          <p:cNvPr id="34" name="Rectangle 8"/>
          <p:cNvSpPr>
            <a:spLocks noChangeArrowheads="1"/>
          </p:cNvSpPr>
          <p:nvPr/>
        </p:nvSpPr>
        <p:spPr bwMode="auto">
          <a:xfrm>
            <a:off x="2576513" y="4267200"/>
            <a:ext cx="6334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a:solidFill>
                  <a:srgbClr val="FF0000"/>
                </a:solidFill>
                <a:latin typeface="Times New Roman" pitchFamily="18" charset="0"/>
                <a:cs typeface="Times New Roman" pitchFamily="18" charset="0"/>
              </a:rPr>
              <a:t>(8)</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80">
                                          <p:stCondLst>
                                            <p:cond delay="0"/>
                                          </p:stCondLst>
                                        </p:cTn>
                                        <p:tgtEl>
                                          <p:spTgt spid="29"/>
                                        </p:tgtEl>
                                      </p:cBhvr>
                                    </p:animEffect>
                                    <p:anim calcmode="lin" valueType="num">
                                      <p:cBhvr>
                                        <p:cTn id="4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9" dur="26">
                                          <p:stCondLst>
                                            <p:cond delay="650"/>
                                          </p:stCondLst>
                                        </p:cTn>
                                        <p:tgtEl>
                                          <p:spTgt spid="29"/>
                                        </p:tgtEl>
                                      </p:cBhvr>
                                      <p:to x="100000" y="60000"/>
                                    </p:animScale>
                                    <p:animScale>
                                      <p:cBhvr>
                                        <p:cTn id="50" dur="166" decel="50000">
                                          <p:stCondLst>
                                            <p:cond delay="676"/>
                                          </p:stCondLst>
                                        </p:cTn>
                                        <p:tgtEl>
                                          <p:spTgt spid="29"/>
                                        </p:tgtEl>
                                      </p:cBhvr>
                                      <p:to x="100000" y="100000"/>
                                    </p:animScale>
                                    <p:animScale>
                                      <p:cBhvr>
                                        <p:cTn id="51" dur="26">
                                          <p:stCondLst>
                                            <p:cond delay="1312"/>
                                          </p:stCondLst>
                                        </p:cTn>
                                        <p:tgtEl>
                                          <p:spTgt spid="29"/>
                                        </p:tgtEl>
                                      </p:cBhvr>
                                      <p:to x="100000" y="80000"/>
                                    </p:animScale>
                                    <p:animScale>
                                      <p:cBhvr>
                                        <p:cTn id="52" dur="166" decel="50000">
                                          <p:stCondLst>
                                            <p:cond delay="1338"/>
                                          </p:stCondLst>
                                        </p:cTn>
                                        <p:tgtEl>
                                          <p:spTgt spid="29"/>
                                        </p:tgtEl>
                                      </p:cBhvr>
                                      <p:to x="100000" y="100000"/>
                                    </p:animScale>
                                    <p:animScale>
                                      <p:cBhvr>
                                        <p:cTn id="53" dur="26">
                                          <p:stCondLst>
                                            <p:cond delay="1642"/>
                                          </p:stCondLst>
                                        </p:cTn>
                                        <p:tgtEl>
                                          <p:spTgt spid="29"/>
                                        </p:tgtEl>
                                      </p:cBhvr>
                                      <p:to x="100000" y="90000"/>
                                    </p:animScale>
                                    <p:animScale>
                                      <p:cBhvr>
                                        <p:cTn id="54" dur="166" decel="50000">
                                          <p:stCondLst>
                                            <p:cond delay="1668"/>
                                          </p:stCondLst>
                                        </p:cTn>
                                        <p:tgtEl>
                                          <p:spTgt spid="29"/>
                                        </p:tgtEl>
                                      </p:cBhvr>
                                      <p:to x="100000" y="100000"/>
                                    </p:animScale>
                                    <p:animScale>
                                      <p:cBhvr>
                                        <p:cTn id="55" dur="26">
                                          <p:stCondLst>
                                            <p:cond delay="1808"/>
                                          </p:stCondLst>
                                        </p:cTn>
                                        <p:tgtEl>
                                          <p:spTgt spid="29"/>
                                        </p:tgtEl>
                                      </p:cBhvr>
                                      <p:to x="100000" y="95000"/>
                                    </p:animScale>
                                    <p:animScale>
                                      <p:cBhvr>
                                        <p:cTn id="56" dur="166" decel="50000">
                                          <p:stCondLst>
                                            <p:cond delay="1834"/>
                                          </p:stCondLst>
                                        </p:cTn>
                                        <p:tgtEl>
                                          <p:spTgt spid="29"/>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80">
                                          <p:stCondLst>
                                            <p:cond delay="0"/>
                                          </p:stCondLst>
                                        </p:cTn>
                                        <p:tgtEl>
                                          <p:spTgt spid="30"/>
                                        </p:tgtEl>
                                      </p:cBhvr>
                                    </p:animEffect>
                                    <p:anim calcmode="lin" valueType="num">
                                      <p:cBhvr>
                                        <p:cTn id="6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7" dur="26">
                                          <p:stCondLst>
                                            <p:cond delay="650"/>
                                          </p:stCondLst>
                                        </p:cTn>
                                        <p:tgtEl>
                                          <p:spTgt spid="30"/>
                                        </p:tgtEl>
                                      </p:cBhvr>
                                      <p:to x="100000" y="60000"/>
                                    </p:animScale>
                                    <p:animScale>
                                      <p:cBhvr>
                                        <p:cTn id="68" dur="166" decel="50000">
                                          <p:stCondLst>
                                            <p:cond delay="676"/>
                                          </p:stCondLst>
                                        </p:cTn>
                                        <p:tgtEl>
                                          <p:spTgt spid="30"/>
                                        </p:tgtEl>
                                      </p:cBhvr>
                                      <p:to x="100000" y="100000"/>
                                    </p:animScale>
                                    <p:animScale>
                                      <p:cBhvr>
                                        <p:cTn id="69" dur="26">
                                          <p:stCondLst>
                                            <p:cond delay="1312"/>
                                          </p:stCondLst>
                                        </p:cTn>
                                        <p:tgtEl>
                                          <p:spTgt spid="30"/>
                                        </p:tgtEl>
                                      </p:cBhvr>
                                      <p:to x="100000" y="80000"/>
                                    </p:animScale>
                                    <p:animScale>
                                      <p:cBhvr>
                                        <p:cTn id="70" dur="166" decel="50000">
                                          <p:stCondLst>
                                            <p:cond delay="1338"/>
                                          </p:stCondLst>
                                        </p:cTn>
                                        <p:tgtEl>
                                          <p:spTgt spid="30"/>
                                        </p:tgtEl>
                                      </p:cBhvr>
                                      <p:to x="100000" y="100000"/>
                                    </p:animScale>
                                    <p:animScale>
                                      <p:cBhvr>
                                        <p:cTn id="71" dur="26">
                                          <p:stCondLst>
                                            <p:cond delay="1642"/>
                                          </p:stCondLst>
                                        </p:cTn>
                                        <p:tgtEl>
                                          <p:spTgt spid="30"/>
                                        </p:tgtEl>
                                      </p:cBhvr>
                                      <p:to x="100000" y="90000"/>
                                    </p:animScale>
                                    <p:animScale>
                                      <p:cBhvr>
                                        <p:cTn id="72" dur="166" decel="50000">
                                          <p:stCondLst>
                                            <p:cond delay="1668"/>
                                          </p:stCondLst>
                                        </p:cTn>
                                        <p:tgtEl>
                                          <p:spTgt spid="30"/>
                                        </p:tgtEl>
                                      </p:cBhvr>
                                      <p:to x="100000" y="100000"/>
                                    </p:animScale>
                                    <p:animScale>
                                      <p:cBhvr>
                                        <p:cTn id="73" dur="26">
                                          <p:stCondLst>
                                            <p:cond delay="1808"/>
                                          </p:stCondLst>
                                        </p:cTn>
                                        <p:tgtEl>
                                          <p:spTgt spid="30"/>
                                        </p:tgtEl>
                                      </p:cBhvr>
                                      <p:to x="100000" y="95000"/>
                                    </p:animScale>
                                    <p:animScale>
                                      <p:cBhvr>
                                        <p:cTn id="74" dur="166" decel="50000">
                                          <p:stCondLst>
                                            <p:cond delay="1834"/>
                                          </p:stCondLst>
                                        </p:cTn>
                                        <p:tgtEl>
                                          <p:spTgt spid="30"/>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580">
                                          <p:stCondLst>
                                            <p:cond delay="0"/>
                                          </p:stCondLst>
                                        </p:cTn>
                                        <p:tgtEl>
                                          <p:spTgt spid="31"/>
                                        </p:tgtEl>
                                      </p:cBhvr>
                                    </p:animEffect>
                                    <p:anim calcmode="lin" valueType="num">
                                      <p:cBhvr>
                                        <p:cTn id="8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85" dur="26">
                                          <p:stCondLst>
                                            <p:cond delay="650"/>
                                          </p:stCondLst>
                                        </p:cTn>
                                        <p:tgtEl>
                                          <p:spTgt spid="31"/>
                                        </p:tgtEl>
                                      </p:cBhvr>
                                      <p:to x="100000" y="60000"/>
                                    </p:animScale>
                                    <p:animScale>
                                      <p:cBhvr>
                                        <p:cTn id="86" dur="166" decel="50000">
                                          <p:stCondLst>
                                            <p:cond delay="676"/>
                                          </p:stCondLst>
                                        </p:cTn>
                                        <p:tgtEl>
                                          <p:spTgt spid="31"/>
                                        </p:tgtEl>
                                      </p:cBhvr>
                                      <p:to x="100000" y="100000"/>
                                    </p:animScale>
                                    <p:animScale>
                                      <p:cBhvr>
                                        <p:cTn id="87" dur="26">
                                          <p:stCondLst>
                                            <p:cond delay="1312"/>
                                          </p:stCondLst>
                                        </p:cTn>
                                        <p:tgtEl>
                                          <p:spTgt spid="31"/>
                                        </p:tgtEl>
                                      </p:cBhvr>
                                      <p:to x="100000" y="80000"/>
                                    </p:animScale>
                                    <p:animScale>
                                      <p:cBhvr>
                                        <p:cTn id="88" dur="166" decel="50000">
                                          <p:stCondLst>
                                            <p:cond delay="1338"/>
                                          </p:stCondLst>
                                        </p:cTn>
                                        <p:tgtEl>
                                          <p:spTgt spid="31"/>
                                        </p:tgtEl>
                                      </p:cBhvr>
                                      <p:to x="100000" y="100000"/>
                                    </p:animScale>
                                    <p:animScale>
                                      <p:cBhvr>
                                        <p:cTn id="89" dur="26">
                                          <p:stCondLst>
                                            <p:cond delay="1642"/>
                                          </p:stCondLst>
                                        </p:cTn>
                                        <p:tgtEl>
                                          <p:spTgt spid="31"/>
                                        </p:tgtEl>
                                      </p:cBhvr>
                                      <p:to x="100000" y="90000"/>
                                    </p:animScale>
                                    <p:animScale>
                                      <p:cBhvr>
                                        <p:cTn id="90" dur="166" decel="50000">
                                          <p:stCondLst>
                                            <p:cond delay="1668"/>
                                          </p:stCondLst>
                                        </p:cTn>
                                        <p:tgtEl>
                                          <p:spTgt spid="31"/>
                                        </p:tgtEl>
                                      </p:cBhvr>
                                      <p:to x="100000" y="100000"/>
                                    </p:animScale>
                                    <p:animScale>
                                      <p:cBhvr>
                                        <p:cTn id="91" dur="26">
                                          <p:stCondLst>
                                            <p:cond delay="1808"/>
                                          </p:stCondLst>
                                        </p:cTn>
                                        <p:tgtEl>
                                          <p:spTgt spid="31"/>
                                        </p:tgtEl>
                                      </p:cBhvr>
                                      <p:to x="100000" y="95000"/>
                                    </p:animScale>
                                    <p:animScale>
                                      <p:cBhvr>
                                        <p:cTn id="92" dur="166" decel="50000">
                                          <p:stCondLst>
                                            <p:cond delay="1834"/>
                                          </p:stCondLst>
                                        </p:cTn>
                                        <p:tgtEl>
                                          <p:spTgt spid="31"/>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80">
                                          <p:stCondLst>
                                            <p:cond delay="0"/>
                                          </p:stCondLst>
                                        </p:cTn>
                                        <p:tgtEl>
                                          <p:spTgt spid="32"/>
                                        </p:tgtEl>
                                      </p:cBhvr>
                                    </p:animEffect>
                                    <p:anim calcmode="lin" valueType="num">
                                      <p:cBhvr>
                                        <p:cTn id="9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03" dur="26">
                                          <p:stCondLst>
                                            <p:cond delay="650"/>
                                          </p:stCondLst>
                                        </p:cTn>
                                        <p:tgtEl>
                                          <p:spTgt spid="32"/>
                                        </p:tgtEl>
                                      </p:cBhvr>
                                      <p:to x="100000" y="60000"/>
                                    </p:animScale>
                                    <p:animScale>
                                      <p:cBhvr>
                                        <p:cTn id="104" dur="166" decel="50000">
                                          <p:stCondLst>
                                            <p:cond delay="676"/>
                                          </p:stCondLst>
                                        </p:cTn>
                                        <p:tgtEl>
                                          <p:spTgt spid="32"/>
                                        </p:tgtEl>
                                      </p:cBhvr>
                                      <p:to x="100000" y="100000"/>
                                    </p:animScale>
                                    <p:animScale>
                                      <p:cBhvr>
                                        <p:cTn id="105" dur="26">
                                          <p:stCondLst>
                                            <p:cond delay="1312"/>
                                          </p:stCondLst>
                                        </p:cTn>
                                        <p:tgtEl>
                                          <p:spTgt spid="32"/>
                                        </p:tgtEl>
                                      </p:cBhvr>
                                      <p:to x="100000" y="80000"/>
                                    </p:animScale>
                                    <p:animScale>
                                      <p:cBhvr>
                                        <p:cTn id="106" dur="166" decel="50000">
                                          <p:stCondLst>
                                            <p:cond delay="1338"/>
                                          </p:stCondLst>
                                        </p:cTn>
                                        <p:tgtEl>
                                          <p:spTgt spid="32"/>
                                        </p:tgtEl>
                                      </p:cBhvr>
                                      <p:to x="100000" y="100000"/>
                                    </p:animScale>
                                    <p:animScale>
                                      <p:cBhvr>
                                        <p:cTn id="107" dur="26">
                                          <p:stCondLst>
                                            <p:cond delay="1642"/>
                                          </p:stCondLst>
                                        </p:cTn>
                                        <p:tgtEl>
                                          <p:spTgt spid="32"/>
                                        </p:tgtEl>
                                      </p:cBhvr>
                                      <p:to x="100000" y="90000"/>
                                    </p:animScale>
                                    <p:animScale>
                                      <p:cBhvr>
                                        <p:cTn id="108" dur="166" decel="50000">
                                          <p:stCondLst>
                                            <p:cond delay="1668"/>
                                          </p:stCondLst>
                                        </p:cTn>
                                        <p:tgtEl>
                                          <p:spTgt spid="32"/>
                                        </p:tgtEl>
                                      </p:cBhvr>
                                      <p:to x="100000" y="100000"/>
                                    </p:animScale>
                                    <p:animScale>
                                      <p:cBhvr>
                                        <p:cTn id="109" dur="26">
                                          <p:stCondLst>
                                            <p:cond delay="1808"/>
                                          </p:stCondLst>
                                        </p:cTn>
                                        <p:tgtEl>
                                          <p:spTgt spid="32"/>
                                        </p:tgtEl>
                                      </p:cBhvr>
                                      <p:to x="100000" y="95000"/>
                                    </p:animScale>
                                    <p:animScale>
                                      <p:cBhvr>
                                        <p:cTn id="110" dur="166" decel="50000">
                                          <p:stCondLst>
                                            <p:cond delay="1834"/>
                                          </p:stCondLst>
                                        </p:cTn>
                                        <p:tgtEl>
                                          <p:spTgt spid="32"/>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down)">
                                      <p:cBhvr>
                                        <p:cTn id="115" dur="580">
                                          <p:stCondLst>
                                            <p:cond delay="0"/>
                                          </p:stCondLst>
                                        </p:cTn>
                                        <p:tgtEl>
                                          <p:spTgt spid="33"/>
                                        </p:tgtEl>
                                      </p:cBhvr>
                                    </p:animEffect>
                                    <p:anim calcmode="lin" valueType="num">
                                      <p:cBhvr>
                                        <p:cTn id="11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21" dur="26">
                                          <p:stCondLst>
                                            <p:cond delay="650"/>
                                          </p:stCondLst>
                                        </p:cTn>
                                        <p:tgtEl>
                                          <p:spTgt spid="33"/>
                                        </p:tgtEl>
                                      </p:cBhvr>
                                      <p:to x="100000" y="60000"/>
                                    </p:animScale>
                                    <p:animScale>
                                      <p:cBhvr>
                                        <p:cTn id="122" dur="166" decel="50000">
                                          <p:stCondLst>
                                            <p:cond delay="676"/>
                                          </p:stCondLst>
                                        </p:cTn>
                                        <p:tgtEl>
                                          <p:spTgt spid="33"/>
                                        </p:tgtEl>
                                      </p:cBhvr>
                                      <p:to x="100000" y="100000"/>
                                    </p:animScale>
                                    <p:animScale>
                                      <p:cBhvr>
                                        <p:cTn id="123" dur="26">
                                          <p:stCondLst>
                                            <p:cond delay="1312"/>
                                          </p:stCondLst>
                                        </p:cTn>
                                        <p:tgtEl>
                                          <p:spTgt spid="33"/>
                                        </p:tgtEl>
                                      </p:cBhvr>
                                      <p:to x="100000" y="80000"/>
                                    </p:animScale>
                                    <p:animScale>
                                      <p:cBhvr>
                                        <p:cTn id="124" dur="166" decel="50000">
                                          <p:stCondLst>
                                            <p:cond delay="1338"/>
                                          </p:stCondLst>
                                        </p:cTn>
                                        <p:tgtEl>
                                          <p:spTgt spid="33"/>
                                        </p:tgtEl>
                                      </p:cBhvr>
                                      <p:to x="100000" y="100000"/>
                                    </p:animScale>
                                    <p:animScale>
                                      <p:cBhvr>
                                        <p:cTn id="125" dur="26">
                                          <p:stCondLst>
                                            <p:cond delay="1642"/>
                                          </p:stCondLst>
                                        </p:cTn>
                                        <p:tgtEl>
                                          <p:spTgt spid="33"/>
                                        </p:tgtEl>
                                      </p:cBhvr>
                                      <p:to x="100000" y="90000"/>
                                    </p:animScale>
                                    <p:animScale>
                                      <p:cBhvr>
                                        <p:cTn id="126" dur="166" decel="50000">
                                          <p:stCondLst>
                                            <p:cond delay="1668"/>
                                          </p:stCondLst>
                                        </p:cTn>
                                        <p:tgtEl>
                                          <p:spTgt spid="33"/>
                                        </p:tgtEl>
                                      </p:cBhvr>
                                      <p:to x="100000" y="100000"/>
                                    </p:animScale>
                                    <p:animScale>
                                      <p:cBhvr>
                                        <p:cTn id="127" dur="26">
                                          <p:stCondLst>
                                            <p:cond delay="1808"/>
                                          </p:stCondLst>
                                        </p:cTn>
                                        <p:tgtEl>
                                          <p:spTgt spid="33"/>
                                        </p:tgtEl>
                                      </p:cBhvr>
                                      <p:to x="100000" y="95000"/>
                                    </p:animScale>
                                    <p:animScale>
                                      <p:cBhvr>
                                        <p:cTn id="128" dur="166" decel="50000">
                                          <p:stCondLst>
                                            <p:cond delay="1834"/>
                                          </p:stCondLst>
                                        </p:cTn>
                                        <p:tgtEl>
                                          <p:spTgt spid="33"/>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down)">
                                      <p:cBhvr>
                                        <p:cTn id="133" dur="580">
                                          <p:stCondLst>
                                            <p:cond delay="0"/>
                                          </p:stCondLst>
                                        </p:cTn>
                                        <p:tgtEl>
                                          <p:spTgt spid="34"/>
                                        </p:tgtEl>
                                      </p:cBhvr>
                                    </p:animEffect>
                                    <p:anim calcmode="lin" valueType="num">
                                      <p:cBhvr>
                                        <p:cTn id="13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9" dur="26">
                                          <p:stCondLst>
                                            <p:cond delay="650"/>
                                          </p:stCondLst>
                                        </p:cTn>
                                        <p:tgtEl>
                                          <p:spTgt spid="34"/>
                                        </p:tgtEl>
                                      </p:cBhvr>
                                      <p:to x="100000" y="60000"/>
                                    </p:animScale>
                                    <p:animScale>
                                      <p:cBhvr>
                                        <p:cTn id="140" dur="166" decel="50000">
                                          <p:stCondLst>
                                            <p:cond delay="676"/>
                                          </p:stCondLst>
                                        </p:cTn>
                                        <p:tgtEl>
                                          <p:spTgt spid="34"/>
                                        </p:tgtEl>
                                      </p:cBhvr>
                                      <p:to x="100000" y="100000"/>
                                    </p:animScale>
                                    <p:animScale>
                                      <p:cBhvr>
                                        <p:cTn id="141" dur="26">
                                          <p:stCondLst>
                                            <p:cond delay="1312"/>
                                          </p:stCondLst>
                                        </p:cTn>
                                        <p:tgtEl>
                                          <p:spTgt spid="34"/>
                                        </p:tgtEl>
                                      </p:cBhvr>
                                      <p:to x="100000" y="80000"/>
                                    </p:animScale>
                                    <p:animScale>
                                      <p:cBhvr>
                                        <p:cTn id="142" dur="166" decel="50000">
                                          <p:stCondLst>
                                            <p:cond delay="1338"/>
                                          </p:stCondLst>
                                        </p:cTn>
                                        <p:tgtEl>
                                          <p:spTgt spid="34"/>
                                        </p:tgtEl>
                                      </p:cBhvr>
                                      <p:to x="100000" y="100000"/>
                                    </p:animScale>
                                    <p:animScale>
                                      <p:cBhvr>
                                        <p:cTn id="143" dur="26">
                                          <p:stCondLst>
                                            <p:cond delay="1642"/>
                                          </p:stCondLst>
                                        </p:cTn>
                                        <p:tgtEl>
                                          <p:spTgt spid="34"/>
                                        </p:tgtEl>
                                      </p:cBhvr>
                                      <p:to x="100000" y="90000"/>
                                    </p:animScale>
                                    <p:animScale>
                                      <p:cBhvr>
                                        <p:cTn id="144" dur="166" decel="50000">
                                          <p:stCondLst>
                                            <p:cond delay="1668"/>
                                          </p:stCondLst>
                                        </p:cTn>
                                        <p:tgtEl>
                                          <p:spTgt spid="34"/>
                                        </p:tgtEl>
                                      </p:cBhvr>
                                      <p:to x="100000" y="100000"/>
                                    </p:animScale>
                                    <p:animScale>
                                      <p:cBhvr>
                                        <p:cTn id="145" dur="26">
                                          <p:stCondLst>
                                            <p:cond delay="1808"/>
                                          </p:stCondLst>
                                        </p:cTn>
                                        <p:tgtEl>
                                          <p:spTgt spid="34"/>
                                        </p:tgtEl>
                                      </p:cBhvr>
                                      <p:to x="100000" y="95000"/>
                                    </p:animScale>
                                    <p:animScale>
                                      <p:cBhvr>
                                        <p:cTn id="146"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52" name="Group 60"/>
          <p:cNvGraphicFramePr>
            <a:graphicFrameLocks noGrp="1"/>
          </p:cNvGraphicFramePr>
          <p:nvPr>
            <p:ph/>
          </p:nvPr>
        </p:nvGraphicFramePr>
        <p:xfrm>
          <a:off x="0" y="2286000"/>
          <a:ext cx="11704638" cy="4522789"/>
        </p:xfrm>
        <a:graphic>
          <a:graphicData uri="http://schemas.openxmlformats.org/drawingml/2006/table">
            <a:tbl>
              <a:tblPr/>
              <a:tblGrid>
                <a:gridCol w="8193247"/>
                <a:gridCol w="3511391"/>
              </a:tblGrid>
              <a:tr h="554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37" name="Text Box 45"/>
          <p:cNvSpPr txBox="1">
            <a:spLocks noChangeArrowheads="1"/>
          </p:cNvSpPr>
          <p:nvPr/>
        </p:nvSpPr>
        <p:spPr bwMode="auto">
          <a:xfrm>
            <a:off x="0" y="2362200"/>
            <a:ext cx="7023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rgbClr val="0000FF"/>
                </a:solidFill>
                <a:latin typeface="Times New Roman" pitchFamily="18" charset="0"/>
                <a:cs typeface="Times New Roman" pitchFamily="18" charset="0"/>
              </a:rPr>
              <a:t>Câu Ai thế nào?</a:t>
            </a:r>
          </a:p>
        </p:txBody>
      </p:sp>
      <p:sp>
        <p:nvSpPr>
          <p:cNvPr id="33838" name="Text Box 46"/>
          <p:cNvSpPr txBox="1">
            <a:spLocks noChangeArrowheads="1"/>
          </p:cNvSpPr>
          <p:nvPr/>
        </p:nvSpPr>
        <p:spPr bwMode="auto">
          <a:xfrm>
            <a:off x="8291513" y="2362200"/>
            <a:ext cx="3413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rgbClr val="0000FF"/>
                </a:solidFill>
                <a:latin typeface="Times New Roman" pitchFamily="18" charset="0"/>
                <a:cs typeface="Times New Roman" pitchFamily="18" charset="0"/>
              </a:rPr>
              <a:t>Chủ ngữ</a:t>
            </a:r>
          </a:p>
        </p:txBody>
      </p:sp>
      <p:sp>
        <p:nvSpPr>
          <p:cNvPr id="33843" name="Text Box 51"/>
          <p:cNvSpPr txBox="1">
            <a:spLocks noChangeArrowheads="1"/>
          </p:cNvSpPr>
          <p:nvPr/>
        </p:nvSpPr>
        <p:spPr bwMode="auto">
          <a:xfrm>
            <a:off x="0" y="3048000"/>
            <a:ext cx="809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400" b="1">
                <a:solidFill>
                  <a:srgbClr val="0000FF"/>
                </a:solidFill>
                <a:latin typeface="Times New Roman" pitchFamily="18" charset="0"/>
                <a:cs typeface="Times New Roman" pitchFamily="18" charset="0"/>
              </a:rPr>
              <a:t>- Màu vàng trên lưng chú  lấp lánh.</a:t>
            </a:r>
            <a:endParaRPr lang="en-US" sz="2400" b="1">
              <a:latin typeface="Times New Roman" pitchFamily="18" charset="0"/>
              <a:cs typeface="Times New Roman" pitchFamily="18" charset="0"/>
            </a:endParaRPr>
          </a:p>
        </p:txBody>
      </p:sp>
      <p:sp>
        <p:nvSpPr>
          <p:cNvPr id="33844" name="Text Box 52"/>
          <p:cNvSpPr txBox="1">
            <a:spLocks noChangeArrowheads="1"/>
          </p:cNvSpPr>
          <p:nvPr/>
        </p:nvSpPr>
        <p:spPr bwMode="auto">
          <a:xfrm>
            <a:off x="0" y="3581400"/>
            <a:ext cx="819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400" b="1">
                <a:solidFill>
                  <a:srgbClr val="0000FF"/>
                </a:solidFill>
                <a:latin typeface="Times New Roman" pitchFamily="18" charset="0"/>
                <a:cs typeface="Times New Roman" pitchFamily="18" charset="0"/>
              </a:rPr>
              <a:t>- Bốn cái cánh  mỏng như giấy bóng.</a:t>
            </a:r>
            <a:endParaRPr lang="en-US" sz="2400" b="1">
              <a:latin typeface="Times New Roman" pitchFamily="18" charset="0"/>
              <a:cs typeface="Times New Roman" pitchFamily="18" charset="0"/>
            </a:endParaRPr>
          </a:p>
        </p:txBody>
      </p:sp>
      <p:sp>
        <p:nvSpPr>
          <p:cNvPr id="33845" name="Text Box 53"/>
          <p:cNvSpPr txBox="1">
            <a:spLocks noChangeArrowheads="1"/>
          </p:cNvSpPr>
          <p:nvPr/>
        </p:nvSpPr>
        <p:spPr bwMode="auto">
          <a:xfrm>
            <a:off x="0" y="4114800"/>
            <a:ext cx="8193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0000FF"/>
                </a:solidFill>
                <a:latin typeface="Times New Roman" pitchFamily="18" charset="0"/>
                <a:cs typeface="Times New Roman" pitchFamily="18" charset="0"/>
              </a:rPr>
              <a:t>- Cái đầu tròn và hai con mắt long lanh như thuỷ tinh.</a:t>
            </a:r>
            <a:endParaRPr lang="en-US" sz="2400" b="1">
              <a:latin typeface="Times New Roman" pitchFamily="18" charset="0"/>
              <a:cs typeface="Times New Roman" pitchFamily="18" charset="0"/>
            </a:endParaRPr>
          </a:p>
        </p:txBody>
      </p:sp>
      <p:sp>
        <p:nvSpPr>
          <p:cNvPr id="33846" name="Text Box 54"/>
          <p:cNvSpPr txBox="1">
            <a:spLocks noChangeArrowheads="1"/>
          </p:cNvSpPr>
          <p:nvPr/>
        </p:nvSpPr>
        <p:spPr bwMode="auto">
          <a:xfrm>
            <a:off x="0" y="6096000"/>
            <a:ext cx="8193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0000FF"/>
                </a:solidFill>
                <a:latin typeface="Times New Roman" pitchFamily="18" charset="0"/>
                <a:cs typeface="Times New Roman" pitchFamily="18" charset="0"/>
              </a:rPr>
              <a:t>- Bốn cánh khẽ rung rung như còn đang phân vân.</a:t>
            </a:r>
            <a:endParaRPr lang="en-US" sz="2400" b="1">
              <a:latin typeface="Times New Roman" pitchFamily="18" charset="0"/>
              <a:cs typeface="Times New Roman" pitchFamily="18" charset="0"/>
            </a:endParaRPr>
          </a:p>
        </p:txBody>
      </p:sp>
      <p:sp>
        <p:nvSpPr>
          <p:cNvPr id="33847" name="Text Box 55"/>
          <p:cNvSpPr txBox="1">
            <a:spLocks noChangeArrowheads="1"/>
          </p:cNvSpPr>
          <p:nvPr/>
        </p:nvSpPr>
        <p:spPr bwMode="auto">
          <a:xfrm>
            <a:off x="0" y="5105400"/>
            <a:ext cx="819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0000FF"/>
                </a:solidFill>
                <a:latin typeface="Times New Roman" pitchFamily="18" charset="0"/>
                <a:cs typeface="Times New Roman" pitchFamily="18" charset="0"/>
              </a:rPr>
              <a:t>- Thân chú nhỏ và thon vàng như màu vàng của nắng mùa thu.</a:t>
            </a:r>
            <a:endParaRPr lang="en-US" sz="2400" b="1">
              <a:latin typeface="Times New Roman" pitchFamily="18" charset="0"/>
              <a:cs typeface="Times New Roman" pitchFamily="18" charset="0"/>
            </a:endParaRPr>
          </a:p>
        </p:txBody>
      </p:sp>
      <p:sp>
        <p:nvSpPr>
          <p:cNvPr id="33854" name="Text Box 62"/>
          <p:cNvSpPr txBox="1">
            <a:spLocks noChangeArrowheads="1"/>
          </p:cNvSpPr>
          <p:nvPr/>
        </p:nvSpPr>
        <p:spPr bwMode="auto">
          <a:xfrm>
            <a:off x="8291513" y="2895600"/>
            <a:ext cx="341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006600"/>
                </a:solidFill>
              </a:rPr>
              <a:t>Màu vàng trên lưng chú</a:t>
            </a:r>
          </a:p>
        </p:txBody>
      </p:sp>
      <p:sp>
        <p:nvSpPr>
          <p:cNvPr id="33855" name="Text Box 63"/>
          <p:cNvSpPr txBox="1">
            <a:spLocks noChangeArrowheads="1"/>
          </p:cNvSpPr>
          <p:nvPr/>
        </p:nvSpPr>
        <p:spPr bwMode="auto">
          <a:xfrm>
            <a:off x="8291513" y="3657600"/>
            <a:ext cx="341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006600"/>
                </a:solidFill>
              </a:rPr>
              <a:t>Bốn cái cánh</a:t>
            </a:r>
          </a:p>
        </p:txBody>
      </p:sp>
      <p:sp>
        <p:nvSpPr>
          <p:cNvPr id="33856" name="Text Box 64"/>
          <p:cNvSpPr txBox="1">
            <a:spLocks noChangeArrowheads="1"/>
          </p:cNvSpPr>
          <p:nvPr/>
        </p:nvSpPr>
        <p:spPr bwMode="auto">
          <a:xfrm>
            <a:off x="8193088" y="4114800"/>
            <a:ext cx="351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006600"/>
                </a:solidFill>
              </a:rPr>
              <a:t>Cái đầu</a:t>
            </a:r>
          </a:p>
        </p:txBody>
      </p:sp>
      <p:sp>
        <p:nvSpPr>
          <p:cNvPr id="33857" name="Text Box 65"/>
          <p:cNvSpPr txBox="1">
            <a:spLocks noChangeArrowheads="1"/>
          </p:cNvSpPr>
          <p:nvPr/>
        </p:nvSpPr>
        <p:spPr bwMode="auto">
          <a:xfrm>
            <a:off x="8291513" y="4572000"/>
            <a:ext cx="341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006600"/>
                </a:solidFill>
              </a:rPr>
              <a:t>hai con mắt</a:t>
            </a:r>
          </a:p>
        </p:txBody>
      </p:sp>
      <p:sp>
        <p:nvSpPr>
          <p:cNvPr id="33858" name="Text Box 66"/>
          <p:cNvSpPr txBox="1">
            <a:spLocks noChangeArrowheads="1"/>
          </p:cNvSpPr>
          <p:nvPr/>
        </p:nvSpPr>
        <p:spPr bwMode="auto">
          <a:xfrm>
            <a:off x="8388350" y="5257800"/>
            <a:ext cx="3316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006600"/>
                </a:solidFill>
              </a:rPr>
              <a:t>Thân chú</a:t>
            </a:r>
          </a:p>
        </p:txBody>
      </p:sp>
      <p:sp>
        <p:nvSpPr>
          <p:cNvPr id="33859" name="Text Box 67"/>
          <p:cNvSpPr txBox="1">
            <a:spLocks noChangeArrowheads="1"/>
          </p:cNvSpPr>
          <p:nvPr/>
        </p:nvSpPr>
        <p:spPr bwMode="auto">
          <a:xfrm>
            <a:off x="8291513" y="6172200"/>
            <a:ext cx="341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006600"/>
                </a:solidFill>
              </a:rPr>
              <a:t>Bốn cánh</a:t>
            </a:r>
          </a:p>
        </p:txBody>
      </p:sp>
      <p:sp>
        <p:nvSpPr>
          <p:cNvPr id="16422" name="Text Box 7"/>
          <p:cNvSpPr txBox="1">
            <a:spLocks noChangeArrowheads="1"/>
          </p:cNvSpPr>
          <p:nvPr/>
        </p:nvSpPr>
        <p:spPr bwMode="auto">
          <a:xfrm>
            <a:off x="0" y="304800"/>
            <a:ext cx="117046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a:solidFill>
                  <a:srgbClr val="006600"/>
                </a:solidFill>
                <a:latin typeface="Times New Roman" pitchFamily="18" charset="0"/>
                <a:cs typeface="Times New Roman" pitchFamily="18" charset="0"/>
              </a:rPr>
              <a:t> </a:t>
            </a:r>
            <a:r>
              <a:rPr lang="en-US" sz="3200" b="1">
                <a:solidFill>
                  <a:srgbClr val="006600"/>
                </a:solidFill>
                <a:latin typeface="Times New Roman" pitchFamily="18" charset="0"/>
                <a:cs typeface="Times New Roman" pitchFamily="18" charset="0"/>
              </a:rPr>
              <a:t>1. Tìm chủ ngữ của các câu kể </a:t>
            </a:r>
            <a:r>
              <a:rPr lang="en-US" sz="3200" b="1" i="1">
                <a:solidFill>
                  <a:srgbClr val="006600"/>
                </a:solidFill>
                <a:latin typeface="Times New Roman" pitchFamily="18" charset="0"/>
                <a:cs typeface="Times New Roman" pitchFamily="18" charset="0"/>
              </a:rPr>
              <a:t>Ai thế nào?</a:t>
            </a:r>
            <a:r>
              <a:rPr lang="en-US" sz="3200" b="1">
                <a:solidFill>
                  <a:srgbClr val="006600"/>
                </a:solidFill>
                <a:latin typeface="Times New Roman" pitchFamily="18" charset="0"/>
                <a:cs typeface="Times New Roman" pitchFamily="18" charset="0"/>
              </a:rPr>
              <a:t> trong đoạn văn dưới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852"/>
                                        </p:tgtEl>
                                        <p:attrNameLst>
                                          <p:attrName>style.visibility</p:attrName>
                                        </p:attrNameLst>
                                      </p:cBhvr>
                                      <p:to>
                                        <p:strVal val="visible"/>
                                      </p:to>
                                    </p:set>
                                    <p:anim calcmode="lin" valueType="num">
                                      <p:cBhvr additive="base">
                                        <p:cTn id="7" dur="500" fill="hold"/>
                                        <p:tgtEl>
                                          <p:spTgt spid="33852"/>
                                        </p:tgtEl>
                                        <p:attrNameLst>
                                          <p:attrName>ppt_x</p:attrName>
                                        </p:attrNameLst>
                                      </p:cBhvr>
                                      <p:tavLst>
                                        <p:tav tm="0">
                                          <p:val>
                                            <p:strVal val="#ppt_x"/>
                                          </p:val>
                                        </p:tav>
                                        <p:tav tm="100000">
                                          <p:val>
                                            <p:strVal val="#ppt_x"/>
                                          </p:val>
                                        </p:tav>
                                      </p:tavLst>
                                    </p:anim>
                                    <p:anim calcmode="lin" valueType="num">
                                      <p:cBhvr additive="base">
                                        <p:cTn id="8" dur="500" fill="hold"/>
                                        <p:tgtEl>
                                          <p:spTgt spid="338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837"/>
                                        </p:tgtEl>
                                        <p:attrNameLst>
                                          <p:attrName>style.visibility</p:attrName>
                                        </p:attrNameLst>
                                      </p:cBhvr>
                                      <p:to>
                                        <p:strVal val="visible"/>
                                      </p:to>
                                    </p:set>
                                    <p:anim calcmode="lin" valueType="num">
                                      <p:cBhvr additive="base">
                                        <p:cTn id="13" dur="500" fill="hold"/>
                                        <p:tgtEl>
                                          <p:spTgt spid="33837"/>
                                        </p:tgtEl>
                                        <p:attrNameLst>
                                          <p:attrName>ppt_x</p:attrName>
                                        </p:attrNameLst>
                                      </p:cBhvr>
                                      <p:tavLst>
                                        <p:tav tm="0">
                                          <p:val>
                                            <p:strVal val="#ppt_x"/>
                                          </p:val>
                                        </p:tav>
                                        <p:tav tm="100000">
                                          <p:val>
                                            <p:strVal val="#ppt_x"/>
                                          </p:val>
                                        </p:tav>
                                      </p:tavLst>
                                    </p:anim>
                                    <p:anim calcmode="lin" valueType="num">
                                      <p:cBhvr additive="base">
                                        <p:cTn id="14" dur="500" fill="hold"/>
                                        <p:tgtEl>
                                          <p:spTgt spid="3383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43"/>
                                        </p:tgtEl>
                                        <p:attrNameLst>
                                          <p:attrName>style.visibility</p:attrName>
                                        </p:attrNameLst>
                                      </p:cBhvr>
                                      <p:to>
                                        <p:strVal val="visible"/>
                                      </p:to>
                                    </p:set>
                                    <p:anim calcmode="lin" valueType="num">
                                      <p:cBhvr additive="base">
                                        <p:cTn id="19" dur="500" fill="hold"/>
                                        <p:tgtEl>
                                          <p:spTgt spid="33843"/>
                                        </p:tgtEl>
                                        <p:attrNameLst>
                                          <p:attrName>ppt_x</p:attrName>
                                        </p:attrNameLst>
                                      </p:cBhvr>
                                      <p:tavLst>
                                        <p:tav tm="0">
                                          <p:val>
                                            <p:strVal val="#ppt_x"/>
                                          </p:val>
                                        </p:tav>
                                        <p:tav tm="100000">
                                          <p:val>
                                            <p:strVal val="#ppt_x"/>
                                          </p:val>
                                        </p:tav>
                                      </p:tavLst>
                                    </p:anim>
                                    <p:anim calcmode="lin" valueType="num">
                                      <p:cBhvr additive="base">
                                        <p:cTn id="20" dur="500" fill="hold"/>
                                        <p:tgtEl>
                                          <p:spTgt spid="3384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838"/>
                                        </p:tgtEl>
                                        <p:attrNameLst>
                                          <p:attrName>style.visibility</p:attrName>
                                        </p:attrNameLst>
                                      </p:cBhvr>
                                      <p:to>
                                        <p:strVal val="visible"/>
                                      </p:to>
                                    </p:set>
                                    <p:anim calcmode="lin" valueType="num">
                                      <p:cBhvr additive="base">
                                        <p:cTn id="25" dur="500" fill="hold"/>
                                        <p:tgtEl>
                                          <p:spTgt spid="33838"/>
                                        </p:tgtEl>
                                        <p:attrNameLst>
                                          <p:attrName>ppt_x</p:attrName>
                                        </p:attrNameLst>
                                      </p:cBhvr>
                                      <p:tavLst>
                                        <p:tav tm="0">
                                          <p:val>
                                            <p:strVal val="#ppt_x"/>
                                          </p:val>
                                        </p:tav>
                                        <p:tav tm="100000">
                                          <p:val>
                                            <p:strVal val="#ppt_x"/>
                                          </p:val>
                                        </p:tav>
                                      </p:tavLst>
                                    </p:anim>
                                    <p:anim calcmode="lin" valueType="num">
                                      <p:cBhvr additive="base">
                                        <p:cTn id="26" dur="500" fill="hold"/>
                                        <p:tgtEl>
                                          <p:spTgt spid="3383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854"/>
                                        </p:tgtEl>
                                        <p:attrNameLst>
                                          <p:attrName>style.visibility</p:attrName>
                                        </p:attrNameLst>
                                      </p:cBhvr>
                                      <p:to>
                                        <p:strVal val="visible"/>
                                      </p:to>
                                    </p:set>
                                    <p:anim calcmode="lin" valueType="num">
                                      <p:cBhvr additive="base">
                                        <p:cTn id="31" dur="500" fill="hold"/>
                                        <p:tgtEl>
                                          <p:spTgt spid="33854"/>
                                        </p:tgtEl>
                                        <p:attrNameLst>
                                          <p:attrName>ppt_x</p:attrName>
                                        </p:attrNameLst>
                                      </p:cBhvr>
                                      <p:tavLst>
                                        <p:tav tm="0">
                                          <p:val>
                                            <p:strVal val="#ppt_x"/>
                                          </p:val>
                                        </p:tav>
                                        <p:tav tm="100000">
                                          <p:val>
                                            <p:strVal val="#ppt_x"/>
                                          </p:val>
                                        </p:tav>
                                      </p:tavLst>
                                    </p:anim>
                                    <p:anim calcmode="lin" valueType="num">
                                      <p:cBhvr additive="base">
                                        <p:cTn id="32" dur="500" fill="hold"/>
                                        <p:tgtEl>
                                          <p:spTgt spid="338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844"/>
                                        </p:tgtEl>
                                        <p:attrNameLst>
                                          <p:attrName>style.visibility</p:attrName>
                                        </p:attrNameLst>
                                      </p:cBhvr>
                                      <p:to>
                                        <p:strVal val="visible"/>
                                      </p:to>
                                    </p:set>
                                    <p:anim calcmode="lin" valueType="num">
                                      <p:cBhvr additive="base">
                                        <p:cTn id="37" dur="500" fill="hold"/>
                                        <p:tgtEl>
                                          <p:spTgt spid="33844"/>
                                        </p:tgtEl>
                                        <p:attrNameLst>
                                          <p:attrName>ppt_x</p:attrName>
                                        </p:attrNameLst>
                                      </p:cBhvr>
                                      <p:tavLst>
                                        <p:tav tm="0">
                                          <p:val>
                                            <p:strVal val="#ppt_x"/>
                                          </p:val>
                                        </p:tav>
                                        <p:tav tm="100000">
                                          <p:val>
                                            <p:strVal val="#ppt_x"/>
                                          </p:val>
                                        </p:tav>
                                      </p:tavLst>
                                    </p:anim>
                                    <p:anim calcmode="lin" valueType="num">
                                      <p:cBhvr additive="base">
                                        <p:cTn id="38" dur="500" fill="hold"/>
                                        <p:tgtEl>
                                          <p:spTgt spid="3384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855"/>
                                        </p:tgtEl>
                                        <p:attrNameLst>
                                          <p:attrName>style.visibility</p:attrName>
                                        </p:attrNameLst>
                                      </p:cBhvr>
                                      <p:to>
                                        <p:strVal val="visible"/>
                                      </p:to>
                                    </p:set>
                                    <p:anim calcmode="lin" valueType="num">
                                      <p:cBhvr additive="base">
                                        <p:cTn id="43" dur="500" fill="hold"/>
                                        <p:tgtEl>
                                          <p:spTgt spid="33855"/>
                                        </p:tgtEl>
                                        <p:attrNameLst>
                                          <p:attrName>ppt_x</p:attrName>
                                        </p:attrNameLst>
                                      </p:cBhvr>
                                      <p:tavLst>
                                        <p:tav tm="0">
                                          <p:val>
                                            <p:strVal val="#ppt_x"/>
                                          </p:val>
                                        </p:tav>
                                        <p:tav tm="100000">
                                          <p:val>
                                            <p:strVal val="#ppt_x"/>
                                          </p:val>
                                        </p:tav>
                                      </p:tavLst>
                                    </p:anim>
                                    <p:anim calcmode="lin" valueType="num">
                                      <p:cBhvr additive="base">
                                        <p:cTn id="44" dur="500" fill="hold"/>
                                        <p:tgtEl>
                                          <p:spTgt spid="3385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845"/>
                                        </p:tgtEl>
                                        <p:attrNameLst>
                                          <p:attrName>style.visibility</p:attrName>
                                        </p:attrNameLst>
                                      </p:cBhvr>
                                      <p:to>
                                        <p:strVal val="visible"/>
                                      </p:to>
                                    </p:set>
                                    <p:anim calcmode="lin" valueType="num">
                                      <p:cBhvr additive="base">
                                        <p:cTn id="49" dur="500" fill="hold"/>
                                        <p:tgtEl>
                                          <p:spTgt spid="33845"/>
                                        </p:tgtEl>
                                        <p:attrNameLst>
                                          <p:attrName>ppt_x</p:attrName>
                                        </p:attrNameLst>
                                      </p:cBhvr>
                                      <p:tavLst>
                                        <p:tav tm="0">
                                          <p:val>
                                            <p:strVal val="#ppt_x"/>
                                          </p:val>
                                        </p:tav>
                                        <p:tav tm="100000">
                                          <p:val>
                                            <p:strVal val="#ppt_x"/>
                                          </p:val>
                                        </p:tav>
                                      </p:tavLst>
                                    </p:anim>
                                    <p:anim calcmode="lin" valueType="num">
                                      <p:cBhvr additive="base">
                                        <p:cTn id="50" dur="500" fill="hold"/>
                                        <p:tgtEl>
                                          <p:spTgt spid="3384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856"/>
                                        </p:tgtEl>
                                        <p:attrNameLst>
                                          <p:attrName>style.visibility</p:attrName>
                                        </p:attrNameLst>
                                      </p:cBhvr>
                                      <p:to>
                                        <p:strVal val="visible"/>
                                      </p:to>
                                    </p:set>
                                    <p:anim calcmode="lin" valueType="num">
                                      <p:cBhvr additive="base">
                                        <p:cTn id="55" dur="500" fill="hold"/>
                                        <p:tgtEl>
                                          <p:spTgt spid="33856"/>
                                        </p:tgtEl>
                                        <p:attrNameLst>
                                          <p:attrName>ppt_x</p:attrName>
                                        </p:attrNameLst>
                                      </p:cBhvr>
                                      <p:tavLst>
                                        <p:tav tm="0">
                                          <p:val>
                                            <p:strVal val="#ppt_x"/>
                                          </p:val>
                                        </p:tav>
                                        <p:tav tm="100000">
                                          <p:val>
                                            <p:strVal val="#ppt_x"/>
                                          </p:val>
                                        </p:tav>
                                      </p:tavLst>
                                    </p:anim>
                                    <p:anim calcmode="lin" valueType="num">
                                      <p:cBhvr additive="base">
                                        <p:cTn id="56" dur="500" fill="hold"/>
                                        <p:tgtEl>
                                          <p:spTgt spid="3385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857"/>
                                        </p:tgtEl>
                                        <p:attrNameLst>
                                          <p:attrName>style.visibility</p:attrName>
                                        </p:attrNameLst>
                                      </p:cBhvr>
                                      <p:to>
                                        <p:strVal val="visible"/>
                                      </p:to>
                                    </p:set>
                                    <p:anim calcmode="lin" valueType="num">
                                      <p:cBhvr additive="base">
                                        <p:cTn id="61" dur="500" fill="hold"/>
                                        <p:tgtEl>
                                          <p:spTgt spid="33857"/>
                                        </p:tgtEl>
                                        <p:attrNameLst>
                                          <p:attrName>ppt_x</p:attrName>
                                        </p:attrNameLst>
                                      </p:cBhvr>
                                      <p:tavLst>
                                        <p:tav tm="0">
                                          <p:val>
                                            <p:strVal val="#ppt_x"/>
                                          </p:val>
                                        </p:tav>
                                        <p:tav tm="100000">
                                          <p:val>
                                            <p:strVal val="#ppt_x"/>
                                          </p:val>
                                        </p:tav>
                                      </p:tavLst>
                                    </p:anim>
                                    <p:anim calcmode="lin" valueType="num">
                                      <p:cBhvr additive="base">
                                        <p:cTn id="62" dur="500" fill="hold"/>
                                        <p:tgtEl>
                                          <p:spTgt spid="3385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847"/>
                                        </p:tgtEl>
                                        <p:attrNameLst>
                                          <p:attrName>style.visibility</p:attrName>
                                        </p:attrNameLst>
                                      </p:cBhvr>
                                      <p:to>
                                        <p:strVal val="visible"/>
                                      </p:to>
                                    </p:set>
                                    <p:anim calcmode="lin" valueType="num">
                                      <p:cBhvr additive="base">
                                        <p:cTn id="67" dur="500" fill="hold"/>
                                        <p:tgtEl>
                                          <p:spTgt spid="33847"/>
                                        </p:tgtEl>
                                        <p:attrNameLst>
                                          <p:attrName>ppt_x</p:attrName>
                                        </p:attrNameLst>
                                      </p:cBhvr>
                                      <p:tavLst>
                                        <p:tav tm="0">
                                          <p:val>
                                            <p:strVal val="#ppt_x"/>
                                          </p:val>
                                        </p:tav>
                                        <p:tav tm="100000">
                                          <p:val>
                                            <p:strVal val="#ppt_x"/>
                                          </p:val>
                                        </p:tav>
                                      </p:tavLst>
                                    </p:anim>
                                    <p:anim calcmode="lin" valueType="num">
                                      <p:cBhvr additive="base">
                                        <p:cTn id="68" dur="500" fill="hold"/>
                                        <p:tgtEl>
                                          <p:spTgt spid="3384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3858"/>
                                        </p:tgtEl>
                                        <p:attrNameLst>
                                          <p:attrName>style.visibility</p:attrName>
                                        </p:attrNameLst>
                                      </p:cBhvr>
                                      <p:to>
                                        <p:strVal val="visible"/>
                                      </p:to>
                                    </p:set>
                                    <p:anim calcmode="lin" valueType="num">
                                      <p:cBhvr additive="base">
                                        <p:cTn id="73" dur="500" fill="hold"/>
                                        <p:tgtEl>
                                          <p:spTgt spid="33858"/>
                                        </p:tgtEl>
                                        <p:attrNameLst>
                                          <p:attrName>ppt_x</p:attrName>
                                        </p:attrNameLst>
                                      </p:cBhvr>
                                      <p:tavLst>
                                        <p:tav tm="0">
                                          <p:val>
                                            <p:strVal val="#ppt_x"/>
                                          </p:val>
                                        </p:tav>
                                        <p:tav tm="100000">
                                          <p:val>
                                            <p:strVal val="#ppt_x"/>
                                          </p:val>
                                        </p:tav>
                                      </p:tavLst>
                                    </p:anim>
                                    <p:anim calcmode="lin" valueType="num">
                                      <p:cBhvr additive="base">
                                        <p:cTn id="74" dur="500" fill="hold"/>
                                        <p:tgtEl>
                                          <p:spTgt spid="3385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846"/>
                                        </p:tgtEl>
                                        <p:attrNameLst>
                                          <p:attrName>style.visibility</p:attrName>
                                        </p:attrNameLst>
                                      </p:cBhvr>
                                      <p:to>
                                        <p:strVal val="visible"/>
                                      </p:to>
                                    </p:set>
                                    <p:anim calcmode="lin" valueType="num">
                                      <p:cBhvr additive="base">
                                        <p:cTn id="79" dur="500" fill="hold"/>
                                        <p:tgtEl>
                                          <p:spTgt spid="33846"/>
                                        </p:tgtEl>
                                        <p:attrNameLst>
                                          <p:attrName>ppt_x</p:attrName>
                                        </p:attrNameLst>
                                      </p:cBhvr>
                                      <p:tavLst>
                                        <p:tav tm="0">
                                          <p:val>
                                            <p:strVal val="#ppt_x"/>
                                          </p:val>
                                        </p:tav>
                                        <p:tav tm="100000">
                                          <p:val>
                                            <p:strVal val="#ppt_x"/>
                                          </p:val>
                                        </p:tav>
                                      </p:tavLst>
                                    </p:anim>
                                    <p:anim calcmode="lin" valueType="num">
                                      <p:cBhvr additive="base">
                                        <p:cTn id="80" dur="500" fill="hold"/>
                                        <p:tgtEl>
                                          <p:spTgt spid="33846"/>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3859"/>
                                        </p:tgtEl>
                                        <p:attrNameLst>
                                          <p:attrName>style.visibility</p:attrName>
                                        </p:attrNameLst>
                                      </p:cBhvr>
                                      <p:to>
                                        <p:strVal val="visible"/>
                                      </p:to>
                                    </p:set>
                                    <p:anim calcmode="lin" valueType="num">
                                      <p:cBhvr additive="base">
                                        <p:cTn id="85" dur="500" fill="hold"/>
                                        <p:tgtEl>
                                          <p:spTgt spid="33859"/>
                                        </p:tgtEl>
                                        <p:attrNameLst>
                                          <p:attrName>ppt_x</p:attrName>
                                        </p:attrNameLst>
                                      </p:cBhvr>
                                      <p:tavLst>
                                        <p:tav tm="0">
                                          <p:val>
                                            <p:strVal val="#ppt_x"/>
                                          </p:val>
                                        </p:tav>
                                        <p:tav tm="100000">
                                          <p:val>
                                            <p:strVal val="#ppt_x"/>
                                          </p:val>
                                        </p:tav>
                                      </p:tavLst>
                                    </p:anim>
                                    <p:anim calcmode="lin" valueType="num">
                                      <p:cBhvr additive="base">
                                        <p:cTn id="86" dur="500" fill="hold"/>
                                        <p:tgtEl>
                                          <p:spTgt spid="338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7" grpId="0"/>
      <p:bldP spid="33838" grpId="0"/>
      <p:bldP spid="33843" grpId="0"/>
      <p:bldP spid="33844" grpId="0"/>
      <p:bldP spid="33845" grpId="0"/>
      <p:bldP spid="33846" grpId="0"/>
      <p:bldP spid="33847" grpId="0"/>
      <p:bldP spid="33854" grpId="0"/>
      <p:bldP spid="33855" grpId="0"/>
      <p:bldP spid="33856" grpId="0"/>
      <p:bldP spid="33857" grpId="0"/>
      <p:bldP spid="33858" grpId="0"/>
      <p:bldP spid="338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3"/>
          <p:cNvSpPr>
            <a:spLocks noChangeArrowheads="1"/>
          </p:cNvSpPr>
          <p:nvPr/>
        </p:nvSpPr>
        <p:spPr bwMode="auto">
          <a:xfrm>
            <a:off x="0" y="228600"/>
            <a:ext cx="117046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600">
                <a:solidFill>
                  <a:srgbClr val="006600"/>
                </a:solidFill>
                <a:latin typeface="Times New Roman" pitchFamily="18" charset="0"/>
                <a:cs typeface="Times New Roman" pitchFamily="18" charset="0"/>
              </a:rPr>
              <a:t>     </a:t>
            </a:r>
            <a:r>
              <a:rPr lang="en-US" sz="3600" b="1">
                <a:solidFill>
                  <a:srgbClr val="006600"/>
                </a:solidFill>
                <a:latin typeface="Times New Roman" pitchFamily="18" charset="0"/>
                <a:cs typeface="Times New Roman" pitchFamily="18" charset="0"/>
              </a:rPr>
              <a:t>2. Viết một đoạn văn khoảng 5 câu về một loại trái cây mà em thích, trong đoạn văn có dùng một số câu kể </a:t>
            </a:r>
            <a:r>
              <a:rPr lang="en-US" sz="3600" b="1" i="1">
                <a:solidFill>
                  <a:srgbClr val="006600"/>
                </a:solidFill>
                <a:latin typeface="Times New Roman" pitchFamily="18" charset="0"/>
                <a:cs typeface="Times New Roman" pitchFamily="18" charset="0"/>
              </a:rPr>
              <a:t>Ai thế nào?</a:t>
            </a:r>
          </a:p>
        </p:txBody>
      </p:sp>
      <p:pic>
        <p:nvPicPr>
          <p:cNvPr id="46082" name="Picture 2" descr="Kết quả hình ảnh cho trái t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1981200"/>
            <a:ext cx="5949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Kết quả hình ảnh cho tráix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13" y="2133600"/>
            <a:ext cx="58515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2"/>
                                        </p:tgtEl>
                                        <p:attrNameLst>
                                          <p:attrName>fillcolor</p:attrName>
                                        </p:attrNameLst>
                                      </p:cBhvr>
                                      <p:tavLst>
                                        <p:tav tm="0">
                                          <p:val>
                                            <p:clrVal>
                                              <a:schemeClr val="accent2"/>
                                            </p:clrVal>
                                          </p:val>
                                        </p:tav>
                                        <p:tav tm="50000">
                                          <p:val>
                                            <p:clrVal>
                                              <a:schemeClr val="hlink"/>
                                            </p:clrVal>
                                          </p:val>
                                        </p:tav>
                                      </p:tavLst>
                                    </p:anim>
                                    <p:set>
                                      <p:cBhvr>
                                        <p:cTn id="9" dur="80"/>
                                        <p:tgtEl>
                                          <p:spTgt spid="153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6082"/>
                                        </p:tgtEl>
                                        <p:attrNameLst>
                                          <p:attrName>style.visibility</p:attrName>
                                        </p:attrNameLst>
                                      </p:cBhvr>
                                      <p:to>
                                        <p:strVal val="visible"/>
                                      </p:to>
                                    </p:set>
                                    <p:anim calcmode="lin" valueType="num">
                                      <p:cBhvr additive="base">
                                        <p:cTn id="14" dur="500" fill="hold"/>
                                        <p:tgtEl>
                                          <p:spTgt spid="46082"/>
                                        </p:tgtEl>
                                        <p:attrNameLst>
                                          <p:attrName>ppt_x</p:attrName>
                                        </p:attrNameLst>
                                      </p:cBhvr>
                                      <p:tavLst>
                                        <p:tav tm="0">
                                          <p:val>
                                            <p:strVal val="#ppt_x"/>
                                          </p:val>
                                        </p:tav>
                                        <p:tav tm="100000">
                                          <p:val>
                                            <p:strVal val="#ppt_x"/>
                                          </p:val>
                                        </p:tav>
                                      </p:tavLst>
                                    </p:anim>
                                    <p:anim calcmode="lin" valueType="num">
                                      <p:cBhvr additive="base">
                                        <p:cTn id="15"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6084"/>
                                        </p:tgtEl>
                                        <p:attrNameLst>
                                          <p:attrName>style.visibility</p:attrName>
                                        </p:attrNameLst>
                                      </p:cBhvr>
                                      <p:to>
                                        <p:strVal val="visible"/>
                                      </p:to>
                                    </p:set>
                                    <p:anim calcmode="lin" valueType="num">
                                      <p:cBhvr additive="base">
                                        <p:cTn id="20" dur="500" fill="hold"/>
                                        <p:tgtEl>
                                          <p:spTgt spid="46084"/>
                                        </p:tgtEl>
                                        <p:attrNameLst>
                                          <p:attrName>ppt_x</p:attrName>
                                        </p:attrNameLst>
                                      </p:cBhvr>
                                      <p:tavLst>
                                        <p:tav tm="0">
                                          <p:val>
                                            <p:strVal val="#ppt_x"/>
                                          </p:val>
                                        </p:tav>
                                        <p:tav tm="100000">
                                          <p:val>
                                            <p:strVal val="#ppt_x"/>
                                          </p:val>
                                        </p:tav>
                                      </p:tavLst>
                                    </p:anim>
                                    <p:anim calcmode="lin" valueType="num">
                                      <p:cBhvr additive="base">
                                        <p:cTn id="21"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6" name="Picture 12" descr="quyt-ca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0"/>
            <a:ext cx="57546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11%20Buoi%205%20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499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3" descr="55190210-hanhdttpapaw-du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43300"/>
            <a:ext cx="57546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descr="DUA%20HAU%20sat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13" y="3543300"/>
            <a:ext cx="58515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additive="base">
                                        <p:cTn id="7" dur="500" fill="hold"/>
                                        <p:tgtEl>
                                          <p:spTgt spid="31757"/>
                                        </p:tgtEl>
                                        <p:attrNameLst>
                                          <p:attrName>ppt_x</p:attrName>
                                        </p:attrNameLst>
                                      </p:cBhvr>
                                      <p:tavLst>
                                        <p:tav tm="0">
                                          <p:val>
                                            <p:strVal val="#ppt_x"/>
                                          </p:val>
                                        </p:tav>
                                        <p:tav tm="100000">
                                          <p:val>
                                            <p:strVal val="#ppt_x"/>
                                          </p:val>
                                        </p:tav>
                                      </p:tavLst>
                                    </p:anim>
                                    <p:anim calcmode="lin" valueType="num">
                                      <p:cBhvr additive="base">
                                        <p:cTn id="8"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additive="base">
                                        <p:cTn id="13" dur="500" fill="hold"/>
                                        <p:tgtEl>
                                          <p:spTgt spid="31756"/>
                                        </p:tgtEl>
                                        <p:attrNameLst>
                                          <p:attrName>ppt_x</p:attrName>
                                        </p:attrNameLst>
                                      </p:cBhvr>
                                      <p:tavLst>
                                        <p:tav tm="0">
                                          <p:val>
                                            <p:strVal val="#ppt_x"/>
                                          </p:val>
                                        </p:tav>
                                        <p:tav tm="100000">
                                          <p:val>
                                            <p:strVal val="#ppt_x"/>
                                          </p:val>
                                        </p:tav>
                                      </p:tavLst>
                                    </p:anim>
                                    <p:anim calcmode="lin" valueType="num">
                                      <p:cBhvr additive="base">
                                        <p:cTn id="14"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72"/>
                                        </p:tgtEl>
                                        <p:attrNameLst>
                                          <p:attrName>style.visibility</p:attrName>
                                        </p:attrNameLst>
                                      </p:cBhvr>
                                      <p:to>
                                        <p:strVal val="visible"/>
                                      </p:to>
                                    </p:set>
                                    <p:anim calcmode="lin" valueType="num">
                                      <p:cBhvr additive="base">
                                        <p:cTn id="25" dur="500" fill="hold"/>
                                        <p:tgtEl>
                                          <p:spTgt spid="36872"/>
                                        </p:tgtEl>
                                        <p:attrNameLst>
                                          <p:attrName>ppt_x</p:attrName>
                                        </p:attrNameLst>
                                      </p:cBhvr>
                                      <p:tavLst>
                                        <p:tav tm="0">
                                          <p:val>
                                            <p:strVal val="#ppt_x"/>
                                          </p:val>
                                        </p:tav>
                                        <p:tav tm="100000">
                                          <p:val>
                                            <p:strVal val="#ppt_x"/>
                                          </p:val>
                                        </p:tav>
                                      </p:tavLst>
                                    </p:anim>
                                    <p:anim calcmode="lin" valueType="num">
                                      <p:cBhvr additive="base">
                                        <p:cTn id="26"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3"/>
          <p:cNvSpPr>
            <a:spLocks noChangeArrowheads="1"/>
          </p:cNvSpPr>
          <p:nvPr/>
        </p:nvSpPr>
        <p:spPr bwMode="auto">
          <a:xfrm>
            <a:off x="195263" y="457200"/>
            <a:ext cx="11509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800">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2. Viết một đoạn văn khoảng 5 câu về một loại trái cây mà em thích, trong đoạn văn có dùng một số câu kể </a:t>
            </a:r>
            <a:r>
              <a:rPr lang="en-US" sz="2800" b="1" i="1">
                <a:solidFill>
                  <a:srgbClr val="0000FF"/>
                </a:solidFill>
                <a:latin typeface="Times New Roman" pitchFamily="18" charset="0"/>
                <a:cs typeface="Times New Roman" pitchFamily="18" charset="0"/>
              </a:rPr>
              <a:t>Ai thế nào?</a:t>
            </a:r>
          </a:p>
        </p:txBody>
      </p:sp>
      <p:sp>
        <p:nvSpPr>
          <p:cNvPr id="15" name="Text Box 7"/>
          <p:cNvSpPr txBox="1">
            <a:spLocks noChangeArrowheads="1"/>
          </p:cNvSpPr>
          <p:nvPr/>
        </p:nvSpPr>
        <p:spPr bwMode="auto">
          <a:xfrm>
            <a:off x="0" y="4549775"/>
            <a:ext cx="117046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600" b="1" u="sng">
                <a:solidFill>
                  <a:srgbClr val="FF0000"/>
                </a:solidFill>
                <a:latin typeface="Times New Roman" pitchFamily="18" charset="0"/>
                <a:cs typeface="Times New Roman" pitchFamily="18" charset="0"/>
              </a:rPr>
              <a:t>Ví dụ</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Trong các loại quả, em thích nhất quả xoài. Quả xoài chín thật hấp dẫn. Hình dáng bầu bĩnh thật đẹp . Vỏ ngoài vàng óng. Hương thơm nức. Vị ngọt thanh.</a:t>
            </a:r>
          </a:p>
        </p:txBody>
      </p:sp>
      <p:sp>
        <p:nvSpPr>
          <p:cNvPr id="16397" name="Text Box 13"/>
          <p:cNvSpPr txBox="1">
            <a:spLocks noChangeArrowheads="1"/>
          </p:cNvSpPr>
          <p:nvPr/>
        </p:nvSpPr>
        <p:spPr bwMode="auto">
          <a:xfrm>
            <a:off x="0" y="1828800"/>
            <a:ext cx="117046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Gợi ý</a:t>
            </a:r>
            <a:r>
              <a:rPr lang="en-US" sz="2800" b="1">
                <a:solidFill>
                  <a:srgbClr val="006600"/>
                </a:solidFill>
                <a:latin typeface="Times New Roman" pitchFamily="18" charset="0"/>
                <a:cs typeface="Times New Roman" pitchFamily="18" charset="0"/>
              </a:rPr>
              <a:t>  </a:t>
            </a:r>
          </a:p>
          <a:p>
            <a:pPr eaLnBrk="1" hangingPunct="1"/>
            <a:r>
              <a:rPr lang="en-US" sz="2800" b="1">
                <a:solidFill>
                  <a:srgbClr val="006600"/>
                </a:solidFill>
                <a:latin typeface="Times New Roman" pitchFamily="18" charset="0"/>
                <a:cs typeface="Times New Roman" pitchFamily="18" charset="0"/>
              </a:rPr>
              <a:t>a. Hình dáng của trái đó thế nào?</a:t>
            </a:r>
          </a:p>
          <a:p>
            <a:pPr eaLnBrk="1" hangingPunct="1"/>
            <a:r>
              <a:rPr lang="en-US" sz="2800" b="1">
                <a:solidFill>
                  <a:srgbClr val="006600"/>
                </a:solidFill>
                <a:latin typeface="Times New Roman" pitchFamily="18" charset="0"/>
                <a:cs typeface="Times New Roman" pitchFamily="18" charset="0"/>
              </a:rPr>
              <a:t>b. Màu của trái thế nào?</a:t>
            </a:r>
          </a:p>
          <a:p>
            <a:pPr eaLnBrk="1" hangingPunct="1"/>
            <a:r>
              <a:rPr lang="en-US" sz="2800" b="1">
                <a:solidFill>
                  <a:srgbClr val="006600"/>
                </a:solidFill>
                <a:latin typeface="Times New Roman" pitchFamily="18" charset="0"/>
                <a:cs typeface="Times New Roman" pitchFamily="18" charset="0"/>
              </a:rPr>
              <a:t>c. Vị của trái thế nào?</a:t>
            </a:r>
          </a:p>
          <a:p>
            <a:pPr eaLnBrk="1" hangingPunct="1"/>
            <a:r>
              <a:rPr lang="en-US" sz="2800" b="1">
                <a:solidFill>
                  <a:srgbClr val="006600"/>
                </a:solidFill>
                <a:latin typeface="Times New Roman" pitchFamily="18" charset="0"/>
                <a:cs typeface="Times New Roman" pitchFamily="18" charset="0"/>
              </a:rPr>
              <a:t>d. Hương thơm của trái thế nào?</a:t>
            </a:r>
          </a:p>
          <a:p>
            <a:pPr eaLnBrk="1" hangingPunct="1"/>
            <a:r>
              <a:rPr lang="en-US" sz="2800" b="1">
                <a:solidFill>
                  <a:srgbClr val="006600"/>
                </a:solidFill>
                <a:latin typeface="Times New Roman" pitchFamily="18" charset="0"/>
                <a:cs typeface="Times New Roman" pitchFamily="18" charset="0"/>
              </a:rPr>
              <a:t>e. Ăn trái đó ta cảm giác thế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97"/>
                                        </p:tgtEl>
                                        <p:attrNameLst>
                                          <p:attrName>style.visibility</p:attrName>
                                        </p:attrNameLst>
                                      </p:cBhvr>
                                      <p:to>
                                        <p:strVal val="visible"/>
                                      </p:to>
                                    </p:set>
                                    <p:anim calcmode="discrete" valueType="clr">
                                      <p:cBhvr override="childStyle">
                                        <p:cTn id="7" dur="80"/>
                                        <p:tgtEl>
                                          <p:spTgt spid="163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7"/>
                                        </p:tgtEl>
                                        <p:attrNameLst>
                                          <p:attrName>fillcolor</p:attrName>
                                        </p:attrNameLst>
                                      </p:cBhvr>
                                      <p:tavLst>
                                        <p:tav tm="0">
                                          <p:val>
                                            <p:clrVal>
                                              <a:schemeClr val="accent2"/>
                                            </p:clrVal>
                                          </p:val>
                                        </p:tav>
                                        <p:tav tm="50000">
                                          <p:val>
                                            <p:clrVal>
                                              <a:schemeClr val="hlink"/>
                                            </p:clrVal>
                                          </p:val>
                                        </p:tav>
                                      </p:tavLst>
                                    </p:anim>
                                    <p:set>
                                      <p:cBhvr>
                                        <p:cTn id="9" dur="80"/>
                                        <p:tgtEl>
                                          <p:spTgt spid="1639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3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webjong_illustrations_997779_to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70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5" name="WordArt 5"/>
          <p:cNvSpPr>
            <a:spLocks noChangeArrowheads="1" noChangeShapeType="1" noTextEdit="1"/>
          </p:cNvSpPr>
          <p:nvPr/>
        </p:nvSpPr>
        <p:spPr bwMode="auto">
          <a:xfrm>
            <a:off x="4389438" y="215462"/>
            <a:ext cx="5364162" cy="1219200"/>
          </a:xfrm>
          <a:prstGeom prst="rect">
            <a:avLst/>
          </a:prstGeom>
        </p:spPr>
        <p:txBody>
          <a:bodyPr wrap="none" fromWordArt="1">
            <a:prstTxWarp prst="textPlain">
              <a:avLst>
                <a:gd name="adj" fmla="val 50000"/>
              </a:avLst>
            </a:prstTxWarp>
          </a:bodyPr>
          <a:lstStyle/>
          <a:p>
            <a:r>
              <a:rPr lang="vi-VN" kern="10" smtClean="0">
                <a:ln w="9525">
                  <a:solidFill>
                    <a:srgbClr val="FF0066"/>
                  </a:solidFill>
                  <a:round/>
                  <a:headEnd/>
                  <a:tailEnd/>
                </a:ln>
                <a:solidFill>
                  <a:srgbClr val="FF99CC"/>
                </a:solidFill>
                <a:latin typeface="Times New Roman" pitchFamily="18" charset="0"/>
                <a:cs typeface="Times New Roman" pitchFamily="18" charset="0"/>
              </a:rPr>
              <a:t>Củng cố- dặn dò</a:t>
            </a:r>
            <a:r>
              <a:rPr lang="vi-VN" sz="2800" kern="10" smtClean="0">
                <a:ln w="9525">
                  <a:solidFill>
                    <a:srgbClr val="FF0066"/>
                  </a:solidFill>
                  <a:round/>
                  <a:headEnd/>
                  <a:tailEnd/>
                </a:ln>
                <a:solidFill>
                  <a:srgbClr val="FF99CC"/>
                </a:solidFill>
                <a:latin typeface="Times New Roman" pitchFamily="18" charset="0"/>
                <a:cs typeface="Times New Roman" pitchFamily="18" charset="0"/>
              </a:rPr>
              <a:t>:</a:t>
            </a:r>
            <a:endParaRPr lang="en-US" sz="2800" kern="10">
              <a:ln w="9525">
                <a:solidFill>
                  <a:srgbClr val="FF0066"/>
                </a:solidFill>
                <a:round/>
                <a:headEnd/>
                <a:tailEnd/>
              </a:ln>
              <a:solidFill>
                <a:srgbClr val="FF99CC"/>
              </a:solidFill>
              <a:latin typeface="Times New Roman" pitchFamily="18" charset="0"/>
              <a:cs typeface="Times New Roman" pitchFamily="18" charset="0"/>
            </a:endParaRPr>
          </a:p>
        </p:txBody>
      </p:sp>
      <p:sp>
        <p:nvSpPr>
          <p:cNvPr id="2" name="Rectangle 1"/>
          <p:cNvSpPr/>
          <p:nvPr/>
        </p:nvSpPr>
        <p:spPr>
          <a:xfrm>
            <a:off x="508493" y="6148552"/>
            <a:ext cx="3243196" cy="523220"/>
          </a:xfrm>
          <a:prstGeom prst="rect">
            <a:avLst/>
          </a:prstGeom>
        </p:spPr>
        <p:txBody>
          <a:bodyPr wrap="none">
            <a:spAutoFit/>
          </a:bodyPr>
          <a:lstStyle/>
          <a:p>
            <a:r>
              <a:rPr lang="en-US" sz="2800">
                <a:solidFill>
                  <a:srgbClr val="FF0000"/>
                </a:solidFill>
              </a:rPr>
              <a:t>Về xem lại ghi nhớ</a:t>
            </a:r>
            <a:r>
              <a:rPr lang="en-US">
                <a:solidFill>
                  <a:srgbClr val="FF0000"/>
                </a:solidFill>
              </a:rPr>
              <a:t>.</a:t>
            </a:r>
            <a:endParaRPr lang="vi-VN">
              <a:solidFill>
                <a:srgbClr val="FF0000"/>
              </a:solidFill>
            </a:endParaRPr>
          </a:p>
        </p:txBody>
      </p:sp>
      <p:sp>
        <p:nvSpPr>
          <p:cNvPr id="6" name="Text Box 7"/>
          <p:cNvSpPr txBox="1">
            <a:spLocks noChangeArrowheads="1"/>
          </p:cNvSpPr>
          <p:nvPr/>
        </p:nvSpPr>
        <p:spPr bwMode="auto">
          <a:xfrm>
            <a:off x="161789" y="3429000"/>
            <a:ext cx="265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a:solidFill>
                  <a:schemeClr val="bg1"/>
                </a:solidFill>
                <a:latin typeface="Times New Roman" pitchFamily="18" charset="0"/>
                <a:cs typeface="Times New Roman" pitchFamily="18" charset="0"/>
              </a:rPr>
              <a:t>Ghi nhớ:</a:t>
            </a:r>
            <a:endParaRPr lang="vi-VN" sz="3200" b="1" u="sng">
              <a:solidFill>
                <a:schemeClr val="bg1"/>
              </a:solidFill>
              <a:latin typeface="Times New Roman" pitchFamily="18" charset="0"/>
              <a:cs typeface="Times New Roman" pitchFamily="18" charset="0"/>
            </a:endParaRPr>
          </a:p>
        </p:txBody>
      </p:sp>
      <p:sp>
        <p:nvSpPr>
          <p:cNvPr id="8" name="Text Box 7"/>
          <p:cNvSpPr txBox="1">
            <a:spLocks noChangeArrowheads="1"/>
          </p:cNvSpPr>
          <p:nvPr/>
        </p:nvSpPr>
        <p:spPr bwMode="auto">
          <a:xfrm>
            <a:off x="161789" y="4343400"/>
            <a:ext cx="11217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b="1">
                <a:solidFill>
                  <a:srgbClr val="009900"/>
                </a:solidFill>
                <a:latin typeface="Times New Roman" pitchFamily="18" charset="0"/>
                <a:cs typeface="Times New Roman" pitchFamily="18" charset="0"/>
              </a:rPr>
              <a:t> </a:t>
            </a:r>
            <a:r>
              <a:rPr lang="en-US" sz="3000" b="1">
                <a:latin typeface="Times New Roman" pitchFamily="18" charset="0"/>
                <a:cs typeface="Times New Roman" pitchFamily="18" charset="0"/>
              </a:rPr>
              <a:t>1. Chủ ngữ của câu kể </a:t>
            </a:r>
            <a:r>
              <a:rPr lang="en-US" sz="3000" b="1" i="1">
                <a:latin typeface="Times New Roman" pitchFamily="18" charset="0"/>
                <a:cs typeface="Times New Roman" pitchFamily="18" charset="0"/>
              </a:rPr>
              <a:t>Ai thế nào?</a:t>
            </a:r>
            <a:r>
              <a:rPr lang="en-US" sz="3000" b="1">
                <a:latin typeface="Times New Roman" pitchFamily="18" charset="0"/>
                <a:cs typeface="Times New Roman" pitchFamily="18" charset="0"/>
              </a:rPr>
              <a:t> chỉ những sự vật có đặc điểm, tính chất hoặc trạng thái được nêu ở vị ngữ.</a:t>
            </a:r>
          </a:p>
        </p:txBody>
      </p:sp>
      <p:sp>
        <p:nvSpPr>
          <p:cNvPr id="9" name="Text Box 7"/>
          <p:cNvSpPr txBox="1">
            <a:spLocks noChangeArrowheads="1"/>
          </p:cNvSpPr>
          <p:nvPr/>
        </p:nvSpPr>
        <p:spPr bwMode="auto">
          <a:xfrm>
            <a:off x="-33474" y="5359400"/>
            <a:ext cx="11217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b="1">
                <a:solidFill>
                  <a:srgbClr val="009900"/>
                </a:solidFill>
                <a:latin typeface="Times New Roman" pitchFamily="18" charset="0"/>
                <a:cs typeface="Times New Roman" pitchFamily="18" charset="0"/>
              </a:rPr>
              <a:t> </a:t>
            </a:r>
            <a:r>
              <a:rPr lang="en-US" sz="3000" b="1" smtClean="0">
                <a:latin typeface="Times New Roman" pitchFamily="18" charset="0"/>
                <a:cs typeface="Times New Roman" pitchFamily="18" charset="0"/>
              </a:rPr>
              <a:t> 2. </a:t>
            </a:r>
            <a:r>
              <a:rPr lang="en-US" sz="3000" b="1">
                <a:latin typeface="Times New Roman" pitchFamily="18" charset="0"/>
                <a:cs typeface="Times New Roman" pitchFamily="18" charset="0"/>
              </a:rPr>
              <a:t>Chủ ngữ thường do danh từ ( hoặc cụm danh từ ) tạo thành.</a:t>
            </a:r>
            <a:endParaRPr lang="vi-VN" sz="300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1125"/>
                                        </p:tgtEl>
                                        <p:attrNameLst>
                                          <p:attrName>style.visibility</p:attrName>
                                        </p:attrNameLst>
                                      </p:cBhvr>
                                      <p:to>
                                        <p:strVal val="visible"/>
                                      </p:to>
                                    </p:set>
                                    <p:animEffect transition="in" filter="checkerboard(across)">
                                      <p:cBhvr>
                                        <p:cTn id="7" dur="500"/>
                                        <p:tgtEl>
                                          <p:spTgt spid="26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Z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170463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5"/>
          <p:cNvSpPr>
            <a:spLocks noChangeArrowheads="1" noChangeShapeType="1" noTextEdit="1"/>
          </p:cNvSpPr>
          <p:nvPr/>
        </p:nvSpPr>
        <p:spPr bwMode="auto">
          <a:xfrm>
            <a:off x="781050" y="1371600"/>
            <a:ext cx="9753600" cy="2874963"/>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TẠM BiỆT</a:t>
            </a:r>
          </a:p>
          <a:p>
            <a:pPr algn="ctr"/>
            <a:r>
              <a:rPr lang="en-US" sz="3600" b="1" kern="10">
                <a:ln w="9525">
                  <a:round/>
                  <a:headEnd/>
                  <a:tailEnd/>
                </a:ln>
                <a:gradFill rotWithShape="1">
                  <a:gsLst>
                    <a:gs pos="0">
                      <a:srgbClr val="FFE701"/>
                    </a:gs>
                    <a:gs pos="100000">
                      <a:srgbClr val="FE3E02"/>
                    </a:gs>
                  </a:gsLst>
                  <a:lin ang="5400000" scaled="1"/>
                </a:gradFill>
                <a:latin typeface="Impact"/>
              </a:rPr>
              <a:t>CÁC 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155452" y="236483"/>
            <a:ext cx="9948862" cy="2209800"/>
            <a:chOff x="912" y="864"/>
            <a:chExt cx="3312" cy="1008"/>
          </a:xfrm>
        </p:grpSpPr>
        <p:pic>
          <p:nvPicPr>
            <p:cNvPr id="4107" name="Picture 64" descr="2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2" y="864"/>
              <a:ext cx="98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65" descr="KTB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72" y="960"/>
              <a:ext cx="235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9" name="Group 5"/>
          <p:cNvGrpSpPr>
            <a:grpSpLocks/>
          </p:cNvGrpSpPr>
          <p:nvPr/>
        </p:nvGrpSpPr>
        <p:grpSpPr bwMode="auto">
          <a:xfrm>
            <a:off x="0" y="0"/>
            <a:ext cx="11704638" cy="6858000"/>
            <a:chOff x="8" y="0"/>
            <a:chExt cx="5760" cy="4320"/>
          </a:xfrm>
        </p:grpSpPr>
        <p:pic>
          <p:nvPicPr>
            <p:cNvPr id="4100" name="Picture 6" descr="GRANS0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GRANS0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8"/>
            <p:cNvGrpSpPr>
              <a:grpSpLocks/>
            </p:cNvGrpSpPr>
            <p:nvPr/>
          </p:nvGrpSpPr>
          <p:grpSpPr bwMode="auto">
            <a:xfrm>
              <a:off x="8" y="0"/>
              <a:ext cx="5760" cy="4320"/>
              <a:chOff x="672" y="0"/>
              <a:chExt cx="5760" cy="4320"/>
            </a:xfrm>
          </p:grpSpPr>
          <p:pic>
            <p:nvPicPr>
              <p:cNvPr id="4103" name="Picture 9" descr="BD2132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4" name="Picture 10" descr="BD2132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5" name="Picture 11" descr="BD21325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6" name="Picture 12" descr="BD21325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3" name="Picture 5" descr="10"/>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1766" y="174797"/>
            <a:ext cx="78025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p:cNvSpPr txBox="1">
            <a:spLocks noChangeArrowheads="1"/>
          </p:cNvSpPr>
          <p:nvPr/>
        </p:nvSpPr>
        <p:spPr bwMode="auto">
          <a:xfrm>
            <a:off x="316844" y="2567781"/>
            <a:ext cx="10729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smtClean="0">
                <a:solidFill>
                  <a:srgbClr val="0000FF"/>
                </a:solidFill>
                <a:latin typeface="Times New Roman" pitchFamily="18" charset="0"/>
                <a:cs typeface="Times New Roman" pitchFamily="18" charset="0"/>
              </a:rPr>
              <a:t>Hãy nêu lại 3 câu kể Ai thế nào? tả về một cây hoa mà em yêu thích.</a:t>
            </a:r>
            <a:endParaRPr lang="en-US" sz="4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zV025-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 y="-304800"/>
            <a:ext cx="117046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6"/>
          <p:cNvSpPr>
            <a:spLocks noChangeArrowheads="1" noChangeShapeType="1" noTextEdit="1"/>
          </p:cNvSpPr>
          <p:nvPr/>
        </p:nvSpPr>
        <p:spPr bwMode="auto">
          <a:xfrm>
            <a:off x="2904168" y="609600"/>
            <a:ext cx="6340475" cy="11430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vi-VN"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BÀI MỚI:</a:t>
            </a:r>
            <a:endParaRPr lang="en-US"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endParaRPr>
          </a:p>
        </p:txBody>
      </p:sp>
      <p:sp>
        <p:nvSpPr>
          <p:cNvPr id="4" name="TextBox 3"/>
          <p:cNvSpPr txBox="1"/>
          <p:nvPr/>
        </p:nvSpPr>
        <p:spPr>
          <a:xfrm>
            <a:off x="1840679" y="3048000"/>
            <a:ext cx="7620000" cy="1015663"/>
          </a:xfrm>
          <a:prstGeom prst="rect">
            <a:avLst/>
          </a:prstGeom>
          <a:noFill/>
        </p:spPr>
        <p:txBody>
          <a:bodyPr wrap="square" rtlCol="0">
            <a:spAutoFit/>
          </a:bodyPr>
          <a:lstStyle/>
          <a:p>
            <a:pPr algn="ctr"/>
            <a:r>
              <a:rPr lang="en-US" sz="6000" b="1" dirty="0" err="1" smtClean="0">
                <a:latin typeface="Times New Roman" pitchFamily="18" charset="0"/>
                <a:cs typeface="Times New Roman" pitchFamily="18" charset="0"/>
              </a:rPr>
              <a:t>Luyện</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từ</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và</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câu</a:t>
            </a:r>
            <a:endParaRPr lang="en-US" sz="6000" b="1" dirty="0">
              <a:latin typeface="Times New Roman" pitchFamily="18" charset="0"/>
              <a:cs typeface="Times New Roman" pitchFamily="18" charset="0"/>
            </a:endParaRPr>
          </a:p>
        </p:txBody>
      </p:sp>
      <p:sp>
        <p:nvSpPr>
          <p:cNvPr id="5" name="TextBox 4"/>
          <p:cNvSpPr txBox="1"/>
          <p:nvPr/>
        </p:nvSpPr>
        <p:spPr>
          <a:xfrm>
            <a:off x="365919" y="4556197"/>
            <a:ext cx="10737687" cy="1015663"/>
          </a:xfrm>
          <a:prstGeom prst="rect">
            <a:avLst/>
          </a:prstGeom>
          <a:noFill/>
        </p:spPr>
        <p:txBody>
          <a:bodyPr wrap="square" rtlCol="0">
            <a:spAutoFit/>
          </a:bodyPr>
          <a:lstStyle/>
          <a:p>
            <a:r>
              <a:rPr lang="en-US" sz="6000" dirty="0" err="1" smtClean="0">
                <a:solidFill>
                  <a:srgbClr val="FF0000"/>
                </a:solidFill>
                <a:latin typeface="Times New Roman" pitchFamily="18" charset="0"/>
                <a:cs typeface="Times New Roman" pitchFamily="18" charset="0"/>
              </a:rPr>
              <a:t>Chủ</a:t>
            </a:r>
            <a:r>
              <a:rPr lang="en-US" sz="6000" dirty="0" smtClean="0">
                <a:solidFill>
                  <a:srgbClr val="FF0000"/>
                </a:solidFill>
                <a:latin typeface="Times New Roman" pitchFamily="18" charset="0"/>
                <a:cs typeface="Times New Roman" pitchFamily="18" charset="0"/>
              </a:rPr>
              <a:t> </a:t>
            </a:r>
            <a:r>
              <a:rPr lang="en-US" sz="6000" dirty="0" err="1" smtClean="0">
                <a:solidFill>
                  <a:srgbClr val="FF0000"/>
                </a:solidFill>
                <a:latin typeface="Times New Roman" pitchFamily="18" charset="0"/>
                <a:cs typeface="Times New Roman" pitchFamily="18" charset="0"/>
              </a:rPr>
              <a:t>ngữ</a:t>
            </a:r>
            <a:r>
              <a:rPr lang="en-US" sz="6000" dirty="0" smtClean="0">
                <a:solidFill>
                  <a:srgbClr val="FF0000"/>
                </a:solidFill>
                <a:latin typeface="Times New Roman" pitchFamily="18" charset="0"/>
                <a:cs typeface="Times New Roman" pitchFamily="18" charset="0"/>
              </a:rPr>
              <a:t> </a:t>
            </a:r>
            <a:r>
              <a:rPr lang="en-US" sz="6000" dirty="0" err="1" smtClean="0">
                <a:solidFill>
                  <a:srgbClr val="FF0000"/>
                </a:solidFill>
                <a:latin typeface="Times New Roman" pitchFamily="18" charset="0"/>
                <a:cs typeface="Times New Roman" pitchFamily="18" charset="0"/>
              </a:rPr>
              <a:t>trong</a:t>
            </a:r>
            <a:r>
              <a:rPr lang="en-US" sz="6000" dirty="0" smtClean="0">
                <a:solidFill>
                  <a:srgbClr val="FF0000"/>
                </a:solidFill>
                <a:latin typeface="Times New Roman" pitchFamily="18" charset="0"/>
                <a:cs typeface="Times New Roman" pitchFamily="18" charset="0"/>
              </a:rPr>
              <a:t> </a:t>
            </a:r>
            <a:r>
              <a:rPr lang="en-US" sz="6000" dirty="0" err="1" smtClean="0">
                <a:solidFill>
                  <a:srgbClr val="FF0000"/>
                </a:solidFill>
                <a:latin typeface="Times New Roman" pitchFamily="18" charset="0"/>
                <a:cs typeface="Times New Roman" pitchFamily="18" charset="0"/>
              </a:rPr>
              <a:t>câu</a:t>
            </a:r>
            <a:r>
              <a:rPr lang="en-US" sz="6000" dirty="0" smtClean="0">
                <a:solidFill>
                  <a:srgbClr val="FF0000"/>
                </a:solidFill>
                <a:latin typeface="Times New Roman" pitchFamily="18" charset="0"/>
                <a:cs typeface="Times New Roman" pitchFamily="18" charset="0"/>
              </a:rPr>
              <a:t> </a:t>
            </a:r>
            <a:r>
              <a:rPr lang="en-US" sz="6000" dirty="0" err="1" smtClean="0">
                <a:solidFill>
                  <a:srgbClr val="FF0000"/>
                </a:solidFill>
                <a:latin typeface="Times New Roman" pitchFamily="18" charset="0"/>
                <a:cs typeface="Times New Roman" pitchFamily="18" charset="0"/>
              </a:rPr>
              <a:t>kể</a:t>
            </a:r>
            <a:r>
              <a:rPr lang="en-US" sz="6000" dirty="0" smtClean="0">
                <a:solidFill>
                  <a:srgbClr val="FF0000"/>
                </a:solidFill>
                <a:latin typeface="Times New Roman" pitchFamily="18" charset="0"/>
                <a:cs typeface="Times New Roman" pitchFamily="18" charset="0"/>
              </a:rPr>
              <a:t> </a:t>
            </a:r>
            <a:r>
              <a:rPr lang="en-US" sz="6000" b="1" i="1" dirty="0" smtClean="0">
                <a:solidFill>
                  <a:srgbClr val="FF0000"/>
                </a:solidFill>
                <a:latin typeface="Times New Roman" pitchFamily="18" charset="0"/>
                <a:cs typeface="Times New Roman" pitchFamily="18" charset="0"/>
              </a:rPr>
              <a:t>Ai </a:t>
            </a:r>
            <a:r>
              <a:rPr lang="en-US" sz="6000" b="1" i="1" dirty="0" err="1" smtClean="0">
                <a:solidFill>
                  <a:srgbClr val="FF0000"/>
                </a:solidFill>
                <a:latin typeface="Times New Roman" pitchFamily="18" charset="0"/>
                <a:cs typeface="Times New Roman" pitchFamily="18" charset="0"/>
              </a:rPr>
              <a:t>thế</a:t>
            </a:r>
            <a:r>
              <a:rPr lang="en-US" sz="6000" b="1" i="1" dirty="0" smtClean="0">
                <a:solidFill>
                  <a:srgbClr val="FF0000"/>
                </a:solidFill>
                <a:latin typeface="Times New Roman" pitchFamily="18" charset="0"/>
                <a:cs typeface="Times New Roman" pitchFamily="18" charset="0"/>
              </a:rPr>
              <a:t> </a:t>
            </a:r>
            <a:r>
              <a:rPr lang="en-US" sz="6000" b="1" i="1" dirty="0" err="1" smtClean="0">
                <a:solidFill>
                  <a:srgbClr val="FF0000"/>
                </a:solidFill>
                <a:latin typeface="Times New Roman" pitchFamily="18" charset="0"/>
                <a:cs typeface="Times New Roman" pitchFamily="18" charset="0"/>
              </a:rPr>
              <a:t>nào</a:t>
            </a:r>
            <a:r>
              <a:rPr lang="en-US" sz="6000" b="1" i="1" dirty="0" smtClean="0">
                <a:solidFill>
                  <a:srgbClr val="FF0000"/>
                </a:solidFill>
                <a:latin typeface="Times New Roman" pitchFamily="18" charset="0"/>
                <a:cs typeface="Times New Roman" pitchFamily="18" charset="0"/>
              </a:rPr>
              <a:t>?</a:t>
            </a:r>
            <a:endParaRPr lang="en-US" sz="60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762000"/>
            <a:ext cx="3803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200" b="1" u="sng">
                <a:solidFill>
                  <a:srgbClr val="0000FF"/>
                </a:solidFill>
                <a:latin typeface="Times New Roman" pitchFamily="18" charset="0"/>
                <a:cs typeface="Times New Roman" pitchFamily="18" charset="0"/>
              </a:rPr>
              <a:t>I. Nhận xét:</a:t>
            </a:r>
          </a:p>
        </p:txBody>
      </p:sp>
      <p:sp>
        <p:nvSpPr>
          <p:cNvPr id="5" name="Text Box 8"/>
          <p:cNvSpPr txBox="1">
            <a:spLocks noChangeArrowheads="1"/>
          </p:cNvSpPr>
          <p:nvPr/>
        </p:nvSpPr>
        <p:spPr bwMode="auto">
          <a:xfrm>
            <a:off x="0" y="2514600"/>
            <a:ext cx="109235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8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Ngày 2 tháng 9 năm 1945.</a:t>
            </a:r>
          </a:p>
          <a:p>
            <a:pPr algn="just">
              <a:spcBef>
                <a:spcPct val="50000"/>
              </a:spcBef>
            </a:pPr>
            <a:r>
              <a:rPr lang="en-US" sz="3200" b="1">
                <a:solidFill>
                  <a:srgbClr val="0000FF"/>
                </a:solidFill>
                <a:latin typeface="Times New Roman" pitchFamily="18" charset="0"/>
                <a:cs typeface="Times New Roman" pitchFamily="18" charset="0"/>
              </a:rPr>
              <a:t>   Hà Nội tưng bừng màu đỏ. Cả một vùng trời bát ngát cờ, đèn và hoa. Những dòng người từ khắp các ngả tuôn về vườn hoa Ba Đình. Các cụ già vẻ mặt nghiêm trang. Những cô gái thủ đô hớn hở, áo màu rực rỡ.</a:t>
            </a:r>
          </a:p>
          <a:p>
            <a:pPr algn="just">
              <a:spcBef>
                <a:spcPct val="50000"/>
              </a:spcBef>
            </a:pPr>
            <a:r>
              <a:rPr lang="en-US" sz="3200" b="1">
                <a:solidFill>
                  <a:srgbClr val="0000FF"/>
                </a:solidFill>
                <a:latin typeface="Times New Roman" pitchFamily="18" charset="0"/>
                <a:cs typeface="Times New Roman" pitchFamily="18" charset="0"/>
              </a:rPr>
              <a:t>                                            </a:t>
            </a:r>
            <a:r>
              <a:rPr lang="en-US" sz="3200" i="1">
                <a:solidFill>
                  <a:srgbClr val="0000FF"/>
                </a:solidFill>
                <a:latin typeface="Times New Roman" pitchFamily="18" charset="0"/>
                <a:cs typeface="Times New Roman" pitchFamily="18" charset="0"/>
              </a:rPr>
              <a:t>Theo</a:t>
            </a:r>
            <a:r>
              <a:rPr lang="en-US" sz="3200" b="1">
                <a:solidFill>
                  <a:srgbClr val="0000FF"/>
                </a:solidFill>
                <a:latin typeface="Times New Roman" pitchFamily="18" charset="0"/>
                <a:cs typeface="Times New Roman" pitchFamily="18" charset="0"/>
              </a:rPr>
              <a:t> VÕ NGUYÊN GIÁP</a:t>
            </a:r>
          </a:p>
        </p:txBody>
      </p:sp>
      <p:sp>
        <p:nvSpPr>
          <p:cNvPr id="6" name="Text Box 14"/>
          <p:cNvSpPr txBox="1">
            <a:spLocks noChangeArrowheads="1"/>
          </p:cNvSpPr>
          <p:nvPr/>
        </p:nvSpPr>
        <p:spPr bwMode="auto">
          <a:xfrm>
            <a:off x="0" y="1524000"/>
            <a:ext cx="10923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3200" b="1">
                <a:solidFill>
                  <a:srgbClr val="006600"/>
                </a:solidFill>
                <a:latin typeface="Times New Roman" pitchFamily="18" charset="0"/>
                <a:cs typeface="Times New Roman" pitchFamily="18" charset="0"/>
              </a:rPr>
              <a:t>1. Tìm các câu kể </a:t>
            </a:r>
            <a:r>
              <a:rPr lang="en-US" sz="3200" b="1" i="1">
                <a:solidFill>
                  <a:srgbClr val="006600"/>
                </a:solidFill>
                <a:latin typeface="Times New Roman" pitchFamily="18" charset="0"/>
                <a:cs typeface="Times New Roman" pitchFamily="18" charset="0"/>
              </a:rPr>
              <a:t>Ai thế nào?</a:t>
            </a:r>
            <a:r>
              <a:rPr lang="en-US" sz="3200" b="1">
                <a:solidFill>
                  <a:srgbClr val="006600"/>
                </a:solidFill>
                <a:latin typeface="Times New Roman" pitchFamily="18" charset="0"/>
                <a:cs typeface="Times New Roman" pitchFamily="18" charset="0"/>
              </a:rPr>
              <a:t> trong đoạn văn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381000"/>
            <a:ext cx="10339388"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Kết quả hình ảnh cho quảng trường ba đình 19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381000"/>
            <a:ext cx="10323513"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Kết quả hình ảnh cho quảng trường ba đình 19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381000"/>
            <a:ext cx="10923588"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Group 5"/>
          <p:cNvGrpSpPr>
            <a:grpSpLocks/>
          </p:cNvGrpSpPr>
          <p:nvPr/>
        </p:nvGrpSpPr>
        <p:grpSpPr bwMode="auto">
          <a:xfrm>
            <a:off x="0" y="0"/>
            <a:ext cx="11704638" cy="6858000"/>
            <a:chOff x="8" y="0"/>
            <a:chExt cx="5760" cy="4320"/>
          </a:xfrm>
        </p:grpSpPr>
        <p:pic>
          <p:nvPicPr>
            <p:cNvPr id="9222" name="Picture 6" descr="GRANS0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GRANS0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Group 8"/>
            <p:cNvGrpSpPr>
              <a:grpSpLocks/>
            </p:cNvGrpSpPr>
            <p:nvPr/>
          </p:nvGrpSpPr>
          <p:grpSpPr bwMode="auto">
            <a:xfrm>
              <a:off x="8" y="0"/>
              <a:ext cx="5760" cy="4320"/>
              <a:chOff x="672" y="0"/>
              <a:chExt cx="5760" cy="4320"/>
            </a:xfrm>
          </p:grpSpPr>
          <p:pic>
            <p:nvPicPr>
              <p:cNvPr id="9225" name="Picture 9" descr="BD2132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6" name="Picture 10" descr="BD2132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7" name="Picture 11" descr="BD21325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8" name="Picture 12" descr="BD21325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arn(inVertical)">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circle(in)">
                                      <p:cBhvr>
                                        <p:cTn id="12"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800100" y="533400"/>
            <a:ext cx="3803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u="sng" dirty="0">
                <a:solidFill>
                  <a:srgbClr val="0000FF"/>
                </a:solidFill>
                <a:latin typeface="Times New Roman" pitchFamily="18" charset="0"/>
                <a:cs typeface="Times New Roman" pitchFamily="18" charset="0"/>
              </a:rPr>
              <a:t>I. </a:t>
            </a:r>
            <a:r>
              <a:rPr lang="en-US" sz="2800" b="1" u="sng" dirty="0" err="1">
                <a:solidFill>
                  <a:srgbClr val="0000FF"/>
                </a:solidFill>
                <a:latin typeface="Times New Roman" pitchFamily="18" charset="0"/>
                <a:cs typeface="Times New Roman" pitchFamily="18" charset="0"/>
              </a:rPr>
              <a:t>Nhận</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xét</a:t>
            </a:r>
            <a:r>
              <a:rPr lang="en-US" sz="2800" b="1" u="sng" dirty="0">
                <a:solidFill>
                  <a:srgbClr val="0000FF"/>
                </a:solidFill>
                <a:latin typeface="Times New Roman" pitchFamily="18" charset="0"/>
                <a:cs typeface="Times New Roman" pitchFamily="18" charset="0"/>
              </a:rPr>
              <a:t>:</a:t>
            </a:r>
          </a:p>
        </p:txBody>
      </p:sp>
      <p:sp>
        <p:nvSpPr>
          <p:cNvPr id="10243" name="Text Box 8"/>
          <p:cNvSpPr txBox="1">
            <a:spLocks noChangeArrowheads="1"/>
          </p:cNvSpPr>
          <p:nvPr/>
        </p:nvSpPr>
        <p:spPr bwMode="auto">
          <a:xfrm>
            <a:off x="0" y="2209800"/>
            <a:ext cx="117046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800" b="1">
                <a:solidFill>
                  <a:srgbClr val="0000FF"/>
                </a:solidFill>
                <a:latin typeface="Times New Roman" pitchFamily="18" charset="0"/>
                <a:cs typeface="Times New Roman" pitchFamily="18" charset="0"/>
              </a:rPr>
              <a:t>       Ngày 2 tháng 9 năm 1945.</a:t>
            </a:r>
          </a:p>
          <a:p>
            <a:pPr algn="just">
              <a:spcBef>
                <a:spcPct val="50000"/>
              </a:spcBef>
            </a:pPr>
            <a:r>
              <a:rPr lang="en-US" sz="2800" b="1">
                <a:solidFill>
                  <a:srgbClr val="0000FF"/>
                </a:solidFill>
                <a:latin typeface="Times New Roman" pitchFamily="18" charset="0"/>
                <a:cs typeface="Times New Roman" pitchFamily="18" charset="0"/>
              </a:rPr>
              <a:t>        Hà Nội tưng bừng màu đỏ.   </a:t>
            </a:r>
            <a:r>
              <a:rPr lang="en-US" sz="2800" b="1" smtClean="0">
                <a:solidFill>
                  <a:srgbClr val="0000FF"/>
                </a:solidFill>
                <a:latin typeface="Times New Roman" pitchFamily="18" charset="0"/>
                <a:cs typeface="Times New Roman" pitchFamily="18" charset="0"/>
              </a:rPr>
              <a:t> Cả </a:t>
            </a:r>
            <a:r>
              <a:rPr lang="en-US" sz="2800" b="1">
                <a:solidFill>
                  <a:srgbClr val="0000FF"/>
                </a:solidFill>
                <a:latin typeface="Times New Roman" pitchFamily="18" charset="0"/>
                <a:cs typeface="Times New Roman" pitchFamily="18" charset="0"/>
              </a:rPr>
              <a:t>một vùng trời bát ngát cờ, đèn và hoa</a:t>
            </a:r>
            <a:r>
              <a:rPr lang="en-US" sz="2800" b="1" smtClean="0">
                <a:solidFill>
                  <a:srgbClr val="0000FF"/>
                </a:solidFill>
                <a:latin typeface="Times New Roman" pitchFamily="18" charset="0"/>
                <a:cs typeface="Times New Roman" pitchFamily="18" charset="0"/>
              </a:rPr>
              <a:t>.</a:t>
            </a:r>
          </a:p>
          <a:p>
            <a:pPr algn="just">
              <a:spcBef>
                <a:spcPct val="50000"/>
              </a:spcBef>
            </a:pPr>
            <a:r>
              <a:rPr lang="en-US" sz="2800" b="1" smtClean="0">
                <a:solidFill>
                  <a:srgbClr val="0000FF"/>
                </a:solidFill>
                <a:latin typeface="Times New Roman" pitchFamily="18" charset="0"/>
                <a:cs typeface="Times New Roman" pitchFamily="18" charset="0"/>
              </a:rPr>
              <a:t>       Những </a:t>
            </a:r>
            <a:r>
              <a:rPr lang="en-US" sz="2800" b="1">
                <a:solidFill>
                  <a:srgbClr val="0000FF"/>
                </a:solidFill>
                <a:latin typeface="Times New Roman" pitchFamily="18" charset="0"/>
                <a:cs typeface="Times New Roman" pitchFamily="18" charset="0"/>
              </a:rPr>
              <a:t>dòng người từ khắp các ngả tuôn về vườn hoa Ba Đình. </a:t>
            </a:r>
            <a:r>
              <a:rPr lang="en-US" sz="2800" b="1" smtClean="0">
                <a:solidFill>
                  <a:srgbClr val="0000FF"/>
                </a:solidFill>
                <a:latin typeface="Times New Roman" pitchFamily="18" charset="0"/>
                <a:cs typeface="Times New Roman" pitchFamily="18" charset="0"/>
              </a:rPr>
              <a:t>   Các </a:t>
            </a:r>
            <a:r>
              <a:rPr lang="en-US" sz="2800" b="1">
                <a:solidFill>
                  <a:srgbClr val="0000FF"/>
                </a:solidFill>
                <a:latin typeface="Times New Roman" pitchFamily="18" charset="0"/>
                <a:cs typeface="Times New Roman" pitchFamily="18" charset="0"/>
              </a:rPr>
              <a:t>cụ già vẻ mặt nghiêm trang.      Những cô gái thủ đô hớn hở, áo màu rực rỡ.</a:t>
            </a:r>
          </a:p>
        </p:txBody>
      </p:sp>
      <p:sp>
        <p:nvSpPr>
          <p:cNvPr id="10244" name="Text Box 14"/>
          <p:cNvSpPr txBox="1">
            <a:spLocks noChangeArrowheads="1"/>
          </p:cNvSpPr>
          <p:nvPr/>
        </p:nvSpPr>
        <p:spPr bwMode="auto">
          <a:xfrm>
            <a:off x="233363" y="1524000"/>
            <a:ext cx="10925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800" b="1">
                <a:solidFill>
                  <a:srgbClr val="006600"/>
                </a:solidFill>
                <a:latin typeface="Times New Roman" pitchFamily="18" charset="0"/>
                <a:cs typeface="Times New Roman" pitchFamily="18" charset="0"/>
              </a:rPr>
              <a:t>1. Tìm các câu kể </a:t>
            </a:r>
            <a:r>
              <a:rPr lang="en-US" sz="2800" b="1" i="1">
                <a:solidFill>
                  <a:srgbClr val="006600"/>
                </a:solidFill>
                <a:latin typeface="Times New Roman" pitchFamily="18" charset="0"/>
                <a:cs typeface="Times New Roman" pitchFamily="18" charset="0"/>
              </a:rPr>
              <a:t>Ai thế nào?</a:t>
            </a:r>
            <a:r>
              <a:rPr lang="en-US" sz="2800" b="1">
                <a:solidFill>
                  <a:srgbClr val="006600"/>
                </a:solidFill>
                <a:latin typeface="Times New Roman" pitchFamily="18" charset="0"/>
                <a:cs typeface="Times New Roman" pitchFamily="18" charset="0"/>
              </a:rPr>
              <a:t> trong đoạn văn sau:</a:t>
            </a:r>
          </a:p>
        </p:txBody>
      </p:sp>
      <p:sp>
        <p:nvSpPr>
          <p:cNvPr id="23" name="Text Box 7"/>
          <p:cNvSpPr txBox="1">
            <a:spLocks noChangeArrowheads="1"/>
          </p:cNvSpPr>
          <p:nvPr/>
        </p:nvSpPr>
        <p:spPr bwMode="auto">
          <a:xfrm>
            <a:off x="292100" y="2209800"/>
            <a:ext cx="585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rPr>
              <a:t>1</a:t>
            </a:r>
          </a:p>
        </p:txBody>
      </p:sp>
      <p:sp>
        <p:nvSpPr>
          <p:cNvPr id="24" name="Text Box 7"/>
          <p:cNvSpPr txBox="1">
            <a:spLocks noChangeArrowheads="1"/>
          </p:cNvSpPr>
          <p:nvPr/>
        </p:nvSpPr>
        <p:spPr bwMode="auto">
          <a:xfrm>
            <a:off x="0" y="2819400"/>
            <a:ext cx="1022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rPr>
              <a:t>   2</a:t>
            </a:r>
          </a:p>
        </p:txBody>
      </p:sp>
      <p:sp>
        <p:nvSpPr>
          <p:cNvPr id="25" name="Text Box 7"/>
          <p:cNvSpPr txBox="1">
            <a:spLocks noChangeArrowheads="1"/>
          </p:cNvSpPr>
          <p:nvPr/>
        </p:nvSpPr>
        <p:spPr bwMode="auto">
          <a:xfrm>
            <a:off x="4844340" y="2848303"/>
            <a:ext cx="682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smtClean="0">
                <a:solidFill>
                  <a:srgbClr val="FF0000"/>
                </a:solidFill>
              </a:rPr>
              <a:t>3  </a:t>
            </a:r>
            <a:endParaRPr lang="en-US" sz="2800" b="1">
              <a:solidFill>
                <a:srgbClr val="FF0000"/>
              </a:solidFill>
            </a:endParaRPr>
          </a:p>
        </p:txBody>
      </p:sp>
      <p:sp>
        <p:nvSpPr>
          <p:cNvPr id="26" name="Text Box 7"/>
          <p:cNvSpPr txBox="1">
            <a:spLocks noChangeArrowheads="1"/>
          </p:cNvSpPr>
          <p:nvPr/>
        </p:nvSpPr>
        <p:spPr bwMode="auto">
          <a:xfrm>
            <a:off x="73819" y="3474873"/>
            <a:ext cx="1022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rPr>
              <a:t> 4 </a:t>
            </a:r>
          </a:p>
        </p:txBody>
      </p:sp>
      <p:sp>
        <p:nvSpPr>
          <p:cNvPr id="28" name="Text Box 7"/>
          <p:cNvSpPr txBox="1">
            <a:spLocks noChangeArrowheads="1"/>
          </p:cNvSpPr>
          <p:nvPr/>
        </p:nvSpPr>
        <p:spPr bwMode="auto">
          <a:xfrm>
            <a:off x="10500519" y="3440569"/>
            <a:ext cx="511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rPr>
              <a:t> 5</a:t>
            </a:r>
          </a:p>
        </p:txBody>
      </p:sp>
      <p:sp>
        <p:nvSpPr>
          <p:cNvPr id="29" name="Text Box 7"/>
          <p:cNvSpPr txBox="1">
            <a:spLocks noChangeArrowheads="1"/>
          </p:cNvSpPr>
          <p:nvPr/>
        </p:nvSpPr>
        <p:spPr bwMode="auto">
          <a:xfrm>
            <a:off x="4152957" y="3937456"/>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FF0000"/>
                </a:solidFill>
              </a:rPr>
              <a:t>  6</a:t>
            </a:r>
          </a:p>
        </p:txBody>
      </p:sp>
      <p:sp>
        <p:nvSpPr>
          <p:cNvPr id="6170" name="Text Box 26"/>
          <p:cNvSpPr txBox="1">
            <a:spLocks noChangeArrowheads="1"/>
          </p:cNvSpPr>
          <p:nvPr/>
        </p:nvSpPr>
        <p:spPr bwMode="auto">
          <a:xfrm>
            <a:off x="6004719" y="4451973"/>
            <a:ext cx="400466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smtClean="0">
                <a:solidFill>
                  <a:srgbClr val="0000FF"/>
                </a:solidFill>
                <a:latin typeface="Times New Roman" pitchFamily="18" charset="0"/>
                <a:cs typeface="Times New Roman" pitchFamily="18" charset="0"/>
              </a:rPr>
              <a:t>Đoạn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6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a:t>
            </a:r>
          </a:p>
        </p:txBody>
      </p:sp>
      <p:sp>
        <p:nvSpPr>
          <p:cNvPr id="6171" name="Text Box 27"/>
          <p:cNvSpPr txBox="1">
            <a:spLocks noChangeArrowheads="1"/>
          </p:cNvSpPr>
          <p:nvPr/>
        </p:nvSpPr>
        <p:spPr bwMode="auto">
          <a:xfrm>
            <a:off x="312738" y="6172200"/>
            <a:ext cx="11704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kể</a:t>
            </a:r>
            <a:r>
              <a:rPr lang="en-US" sz="2800" b="1" dirty="0">
                <a:solidFill>
                  <a:srgbClr val="0000FF"/>
                </a:solidFill>
                <a:latin typeface="Times New Roman" pitchFamily="18" charset="0"/>
                <a:cs typeface="Times New Roman" pitchFamily="18" charset="0"/>
              </a:rPr>
              <a:t> Ai </a:t>
            </a:r>
            <a:r>
              <a:rPr lang="en-US" sz="2800" b="1" dirty="0" err="1">
                <a:solidFill>
                  <a:srgbClr val="0000FF"/>
                </a:solidFill>
                <a:latin typeface="Times New Roman" pitchFamily="18" charset="0"/>
                <a:cs typeface="Times New Roman" pitchFamily="18" charset="0"/>
              </a:rPr>
              <a:t>thế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err="1">
                <a:solidFill>
                  <a:srgbClr val="0000FF"/>
                </a:solidFill>
                <a:latin typeface="Times New Roman" pitchFamily="18" charset="0"/>
                <a:cs typeface="Times New Roman" pitchFamily="18" charset="0"/>
              </a:rPr>
              <a:t>những</a:t>
            </a:r>
            <a:r>
              <a:rPr lang="en-US" sz="2800" b="1">
                <a:solidFill>
                  <a:srgbClr val="0000FF"/>
                </a:solidFill>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câu số: </a:t>
            </a:r>
            <a:r>
              <a:rPr lang="en-US" sz="2800" b="1" dirty="0">
                <a:solidFill>
                  <a:srgbClr val="008000"/>
                </a:solidFill>
              </a:rPr>
              <a:t>2, 3, 5, 6</a:t>
            </a:r>
            <a:endParaRPr lang="en-US" sz="2800" b="1" dirty="0">
              <a:solidFill>
                <a:srgbClr val="008000"/>
              </a:solidFill>
              <a:latin typeface="Times New Roman" pitchFamily="18" charset="0"/>
              <a:cs typeface="Times New Roman" pitchFamily="18" charset="0"/>
            </a:endParaRPr>
          </a:p>
        </p:txBody>
      </p:sp>
      <p:sp>
        <p:nvSpPr>
          <p:cNvPr id="6172" name="Text Box 28"/>
          <p:cNvSpPr txBox="1">
            <a:spLocks noChangeArrowheads="1"/>
          </p:cNvSpPr>
          <p:nvPr/>
        </p:nvSpPr>
        <p:spPr bwMode="auto">
          <a:xfrm>
            <a:off x="332473" y="4896694"/>
            <a:ext cx="4291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a:t>
            </a:r>
          </a:p>
        </p:txBody>
      </p:sp>
      <p:sp>
        <p:nvSpPr>
          <p:cNvPr id="6173" name="Text Box 29"/>
          <p:cNvSpPr txBox="1">
            <a:spLocks noChangeArrowheads="1"/>
          </p:cNvSpPr>
          <p:nvPr/>
        </p:nvSpPr>
        <p:spPr bwMode="auto">
          <a:xfrm>
            <a:off x="331788" y="4350134"/>
            <a:ext cx="485192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dirty="0">
                <a:solidFill>
                  <a:srgbClr val="008000"/>
                </a:solidFill>
                <a:latin typeface="Times New Roman" pitchFamily="18" charset="0"/>
                <a:cs typeface="Times New Roman" pitchFamily="18" charset="0"/>
              </a:rPr>
              <a:t>a. </a:t>
            </a:r>
            <a:r>
              <a:rPr lang="en-US" sz="2800" b="1" dirty="0" err="1">
                <a:solidFill>
                  <a:srgbClr val="008000"/>
                </a:solidFill>
                <a:latin typeface="Times New Roman" pitchFamily="18" charset="0"/>
                <a:cs typeface="Times New Roman" pitchFamily="18" charset="0"/>
              </a:rPr>
              <a:t>Đoạn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văn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có</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mấy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câu</a:t>
            </a:r>
            <a:r>
              <a:rPr lang="en-US" sz="2800" b="1" dirty="0">
                <a:solidFill>
                  <a:srgbClr val="008000"/>
                </a:solidFill>
                <a:latin typeface="Times New Roman" pitchFamily="18" charset="0"/>
                <a:cs typeface="Times New Roman" pitchFamily="18" charset="0"/>
              </a:rPr>
              <a:t>?</a:t>
            </a:r>
          </a:p>
        </p:txBody>
      </p:sp>
      <p:sp>
        <p:nvSpPr>
          <p:cNvPr id="6174" name="Text Box 30"/>
          <p:cNvSpPr txBox="1">
            <a:spLocks noChangeArrowheads="1"/>
          </p:cNvSpPr>
          <p:nvPr/>
        </p:nvSpPr>
        <p:spPr bwMode="auto">
          <a:xfrm>
            <a:off x="458787" y="5410859"/>
            <a:ext cx="8289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dirty="0">
                <a:solidFill>
                  <a:srgbClr val="008000"/>
                </a:solidFill>
                <a:latin typeface="Times New Roman" pitchFamily="18" charset="0"/>
                <a:cs typeface="Times New Roman" pitchFamily="18" charset="0"/>
              </a:rPr>
              <a:t>b. </a:t>
            </a:r>
            <a:r>
              <a:rPr lang="en-US" sz="2800" b="1" dirty="0" err="1">
                <a:solidFill>
                  <a:srgbClr val="008000"/>
                </a:solidFill>
                <a:latin typeface="Times New Roman" pitchFamily="18" charset="0"/>
                <a:cs typeface="Times New Roman" pitchFamily="18" charset="0"/>
              </a:rPr>
              <a:t>Câu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kể</a:t>
            </a:r>
            <a:r>
              <a:rPr lang="en-US" sz="2800" b="1" dirty="0">
                <a:solidFill>
                  <a:srgbClr val="008000"/>
                </a:solidFill>
                <a:latin typeface="Times New Roman" pitchFamily="18" charset="0"/>
                <a:cs typeface="Times New Roman" pitchFamily="18" charset="0"/>
              </a:rPr>
              <a:t> Ai </a:t>
            </a:r>
            <a:r>
              <a:rPr lang="en-US" sz="2800" b="1" dirty="0" err="1">
                <a:solidFill>
                  <a:srgbClr val="008000"/>
                </a:solidFill>
                <a:latin typeface="Times New Roman" pitchFamily="18" charset="0"/>
                <a:cs typeface="Times New Roman" pitchFamily="18" charset="0"/>
              </a:rPr>
              <a:t>làm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là</a:t>
            </a:r>
            <a:r>
              <a:rPr lang="en-US" sz="2800" b="1" dirty="0">
                <a:solidFill>
                  <a:srgbClr val="008000"/>
                </a:solidFill>
                <a:latin typeface="Times New Roman" pitchFamily="18" charset="0"/>
                <a:cs typeface="Times New Roman" pitchFamily="18" charset="0"/>
              </a:rPr>
              <a:t> </a:t>
            </a:r>
            <a:r>
              <a:rPr lang="en-US" sz="2800" b="1" err="1">
                <a:solidFill>
                  <a:srgbClr val="008000"/>
                </a:solidFill>
                <a:latin typeface="Times New Roman" pitchFamily="18" charset="0"/>
                <a:cs typeface="Times New Roman" pitchFamily="18" charset="0"/>
              </a:rPr>
              <a:t>những</a:t>
            </a:r>
            <a:r>
              <a:rPr lang="en-US" sz="2800" b="1">
                <a:solidFill>
                  <a:srgbClr val="008000"/>
                </a:solidFill>
                <a:latin typeface="Times New Roman" pitchFamily="18" charset="0"/>
                <a:cs typeface="Times New Roman" pitchFamily="18" charset="0"/>
              </a:rPr>
              <a:t> </a:t>
            </a:r>
            <a:r>
              <a:rPr lang="en-US" sz="2800" b="1" smtClean="0">
                <a:solidFill>
                  <a:srgbClr val="008000"/>
                </a:solidFill>
                <a:latin typeface="Times New Roman" pitchFamily="18" charset="0"/>
                <a:cs typeface="Times New Roman" pitchFamily="18" charset="0"/>
              </a:rPr>
              <a:t>câu</a:t>
            </a:r>
            <a:r>
              <a:rPr lang="en-US" sz="2800" b="1">
                <a:solidFill>
                  <a:srgbClr val="008000"/>
                </a:solidFill>
                <a:latin typeface="Times New Roman" pitchFamily="18" charset="0"/>
                <a:cs typeface="Times New Roman" pitchFamily="18" charset="0"/>
              </a:rPr>
              <a:t> </a:t>
            </a:r>
            <a:r>
              <a:rPr lang="en-US" sz="2800" b="1" smtClean="0">
                <a:solidFill>
                  <a:srgbClr val="008000"/>
                </a:solidFill>
                <a:latin typeface="Times New Roman" pitchFamily="18" charset="0"/>
                <a:cs typeface="Times New Roman" pitchFamily="18" charset="0"/>
              </a:rPr>
              <a:t>số mấy</a:t>
            </a:r>
            <a:r>
              <a:rPr lang="en-US" sz="2800" b="1" smtClean="0">
                <a:solidFill>
                  <a:srgbClr val="008000"/>
                </a:solidFill>
                <a:latin typeface="Times New Roman" pitchFamily="18" charset="0"/>
                <a:cs typeface="Times New Roman" pitchFamily="18" charset="0"/>
              </a:rPr>
              <a:t>?</a:t>
            </a:r>
            <a:endParaRPr lang="en-US" sz="28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73"/>
                                        </p:tgtEl>
                                        <p:attrNameLst>
                                          <p:attrName>style.visibility</p:attrName>
                                        </p:attrNameLst>
                                      </p:cBhvr>
                                      <p:to>
                                        <p:strVal val="visible"/>
                                      </p:to>
                                    </p:set>
                                    <p:anim calcmode="discrete" valueType="clr">
                                      <p:cBhvr override="childStyle">
                                        <p:cTn id="7" dur="80"/>
                                        <p:tgtEl>
                                          <p:spTgt spid="61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73"/>
                                        </p:tgtEl>
                                        <p:attrNameLst>
                                          <p:attrName>fillcolor</p:attrName>
                                        </p:attrNameLst>
                                      </p:cBhvr>
                                      <p:tavLst>
                                        <p:tav tm="0">
                                          <p:val>
                                            <p:clrVal>
                                              <a:schemeClr val="accent2"/>
                                            </p:clrVal>
                                          </p:val>
                                        </p:tav>
                                        <p:tav tm="50000">
                                          <p:val>
                                            <p:clrVal>
                                              <a:schemeClr val="hlink"/>
                                            </p:clrVal>
                                          </p:val>
                                        </p:tav>
                                      </p:tavLst>
                                    </p:anim>
                                    <p:set>
                                      <p:cBhvr>
                                        <p:cTn id="9" dur="80"/>
                                        <p:tgtEl>
                                          <p:spTgt spid="61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70"/>
                                        </p:tgtEl>
                                        <p:attrNameLst>
                                          <p:attrName>style.visibility</p:attrName>
                                        </p:attrNameLst>
                                      </p:cBhvr>
                                      <p:to>
                                        <p:strVal val="visible"/>
                                      </p:to>
                                    </p:set>
                                    <p:anim calcmode="discrete" valueType="clr">
                                      <p:cBhvr override="childStyle">
                                        <p:cTn id="14" dur="80"/>
                                        <p:tgtEl>
                                          <p:spTgt spid="617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70"/>
                                        </p:tgtEl>
                                        <p:attrNameLst>
                                          <p:attrName>fillcolor</p:attrName>
                                        </p:attrNameLst>
                                      </p:cBhvr>
                                      <p:tavLst>
                                        <p:tav tm="0">
                                          <p:val>
                                            <p:clrVal>
                                              <a:schemeClr val="accent2"/>
                                            </p:clrVal>
                                          </p:val>
                                        </p:tav>
                                        <p:tav tm="50000">
                                          <p:val>
                                            <p:clrVal>
                                              <a:schemeClr val="hlink"/>
                                            </p:clrVal>
                                          </p:val>
                                        </p:tav>
                                      </p:tavLst>
                                    </p:anim>
                                    <p:set>
                                      <p:cBhvr>
                                        <p:cTn id="16" dur="80"/>
                                        <p:tgtEl>
                                          <p:spTgt spid="617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172"/>
                                        </p:tgtEl>
                                        <p:attrNameLst>
                                          <p:attrName>style.visibility</p:attrName>
                                        </p:attrNameLst>
                                      </p:cBhvr>
                                      <p:to>
                                        <p:strVal val="visible"/>
                                      </p:to>
                                    </p:set>
                                    <p:anim calcmode="discrete" valueType="clr">
                                      <p:cBhvr override="childStyle">
                                        <p:cTn id="21" dur="80"/>
                                        <p:tgtEl>
                                          <p:spTgt spid="617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172"/>
                                        </p:tgtEl>
                                        <p:attrNameLst>
                                          <p:attrName>fillcolor</p:attrName>
                                        </p:attrNameLst>
                                      </p:cBhvr>
                                      <p:tavLst>
                                        <p:tav tm="0">
                                          <p:val>
                                            <p:clrVal>
                                              <a:schemeClr val="accent2"/>
                                            </p:clrVal>
                                          </p:val>
                                        </p:tav>
                                        <p:tav tm="50000">
                                          <p:val>
                                            <p:clrVal>
                                              <a:schemeClr val="hlink"/>
                                            </p:clrVal>
                                          </p:val>
                                        </p:tav>
                                      </p:tavLst>
                                    </p:anim>
                                    <p:set>
                                      <p:cBhvr>
                                        <p:cTn id="23" dur="80"/>
                                        <p:tgtEl>
                                          <p:spTgt spid="617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iterate type="lt">
                                    <p:tmPct val="0"/>
                                  </p:iterate>
                                  <p:childTnLst>
                                    <p:anim calcmode="lin" valueType="num">
                                      <p:cBhvr additive="base">
                                        <p:cTn id="63" dur="500"/>
                                        <p:tgtEl>
                                          <p:spTgt spid="6172"/>
                                        </p:tgtEl>
                                        <p:attrNameLst>
                                          <p:attrName>ppt_x</p:attrName>
                                        </p:attrNameLst>
                                      </p:cBhvr>
                                      <p:tavLst>
                                        <p:tav tm="0">
                                          <p:val>
                                            <p:strVal val="ppt_x"/>
                                          </p:val>
                                        </p:tav>
                                        <p:tav tm="100000">
                                          <p:val>
                                            <p:strVal val="ppt_x"/>
                                          </p:val>
                                        </p:tav>
                                      </p:tavLst>
                                    </p:anim>
                                    <p:anim calcmode="lin" valueType="num">
                                      <p:cBhvr additive="base">
                                        <p:cTn id="64" dur="500"/>
                                        <p:tgtEl>
                                          <p:spTgt spid="6172"/>
                                        </p:tgtEl>
                                        <p:attrNameLst>
                                          <p:attrName>ppt_y</p:attrName>
                                        </p:attrNameLst>
                                      </p:cBhvr>
                                      <p:tavLst>
                                        <p:tav tm="0">
                                          <p:val>
                                            <p:strVal val="ppt_y"/>
                                          </p:val>
                                        </p:tav>
                                        <p:tav tm="100000">
                                          <p:val>
                                            <p:strVal val="1+ppt_h/2"/>
                                          </p:val>
                                        </p:tav>
                                      </p:tavLst>
                                    </p:anim>
                                    <p:set>
                                      <p:cBhvr>
                                        <p:cTn id="65" dur="1" fill="hold">
                                          <p:stCondLst>
                                            <p:cond delay="499"/>
                                          </p:stCondLst>
                                        </p:cTn>
                                        <p:tgtEl>
                                          <p:spTgt spid="6172"/>
                                        </p:tgtEl>
                                        <p:attrNameLst>
                                          <p:attrName>style.visibility</p:attrName>
                                        </p:attrNameLst>
                                      </p:cBhvr>
                                      <p:to>
                                        <p:strVal val="hidden"/>
                                      </p:to>
                                    </p:set>
                                  </p:childTnLst>
                                </p:cTn>
                              </p:par>
                            </p:childTnLst>
                          </p:cTn>
                        </p:par>
                      </p:childTnLst>
                    </p:cTn>
                  </p:par>
                  <p:par>
                    <p:cTn id="66" fill="hold">
                      <p:stCondLst>
                        <p:cond delay="indefinite"/>
                      </p:stCondLst>
                      <p:childTnLst>
                        <p:par>
                          <p:cTn id="67" fill="hold" nodeType="after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6174"/>
                                        </p:tgtEl>
                                        <p:attrNameLst>
                                          <p:attrName>style.visibility</p:attrName>
                                        </p:attrNameLst>
                                      </p:cBhvr>
                                      <p:to>
                                        <p:strVal val="visible"/>
                                      </p:to>
                                    </p:set>
                                    <p:anim calcmode="discrete" valueType="clr">
                                      <p:cBhvr override="childStyle">
                                        <p:cTn id="70" dur="80"/>
                                        <p:tgtEl>
                                          <p:spTgt spid="6174"/>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6174"/>
                                        </p:tgtEl>
                                        <p:attrNameLst>
                                          <p:attrName>fillcolor</p:attrName>
                                        </p:attrNameLst>
                                      </p:cBhvr>
                                      <p:tavLst>
                                        <p:tav tm="0">
                                          <p:val>
                                            <p:clrVal>
                                              <a:schemeClr val="accent2"/>
                                            </p:clrVal>
                                          </p:val>
                                        </p:tav>
                                        <p:tav tm="50000">
                                          <p:val>
                                            <p:clrVal>
                                              <a:schemeClr val="hlink"/>
                                            </p:clrVal>
                                          </p:val>
                                        </p:tav>
                                      </p:tavLst>
                                    </p:anim>
                                    <p:set>
                                      <p:cBhvr>
                                        <p:cTn id="72" dur="80"/>
                                        <p:tgtEl>
                                          <p:spTgt spid="6174"/>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6171"/>
                                        </p:tgtEl>
                                        <p:attrNameLst>
                                          <p:attrName>style.visibility</p:attrName>
                                        </p:attrNameLst>
                                      </p:cBhvr>
                                      <p:to>
                                        <p:strVal val="visible"/>
                                      </p:to>
                                    </p:set>
                                    <p:anim calcmode="lin" valueType="num">
                                      <p:cBhvr>
                                        <p:cTn id="77" dur="500" fill="hold"/>
                                        <p:tgtEl>
                                          <p:spTgt spid="6171"/>
                                        </p:tgtEl>
                                        <p:attrNameLst>
                                          <p:attrName>ppt_w</p:attrName>
                                        </p:attrNameLst>
                                      </p:cBhvr>
                                      <p:tavLst>
                                        <p:tav tm="0">
                                          <p:val>
                                            <p:fltVal val="0"/>
                                          </p:val>
                                        </p:tav>
                                        <p:tav tm="100000">
                                          <p:val>
                                            <p:strVal val="#ppt_w"/>
                                          </p:val>
                                        </p:tav>
                                      </p:tavLst>
                                    </p:anim>
                                    <p:anim calcmode="lin" valueType="num">
                                      <p:cBhvr>
                                        <p:cTn id="78" dur="500" fill="hold"/>
                                        <p:tgtEl>
                                          <p:spTgt spid="6171"/>
                                        </p:tgtEl>
                                        <p:attrNameLst>
                                          <p:attrName>ppt_h</p:attrName>
                                        </p:attrNameLst>
                                      </p:cBhvr>
                                      <p:tavLst>
                                        <p:tav tm="0">
                                          <p:val>
                                            <p:fltVal val="0"/>
                                          </p:val>
                                        </p:tav>
                                        <p:tav tm="100000">
                                          <p:val>
                                            <p:strVal val="#ppt_h"/>
                                          </p:val>
                                        </p:tav>
                                      </p:tavLst>
                                    </p:anim>
                                    <p:anim calcmode="lin" valueType="num">
                                      <p:cBhvr>
                                        <p:cTn id="79" dur="500" fill="hold"/>
                                        <p:tgtEl>
                                          <p:spTgt spid="6171"/>
                                        </p:tgtEl>
                                        <p:attrNameLst>
                                          <p:attrName>style.rotation</p:attrName>
                                        </p:attrNameLst>
                                      </p:cBhvr>
                                      <p:tavLst>
                                        <p:tav tm="0">
                                          <p:val>
                                            <p:fltVal val="90"/>
                                          </p:val>
                                        </p:tav>
                                        <p:tav tm="100000">
                                          <p:val>
                                            <p:fltVal val="0"/>
                                          </p:val>
                                        </p:tav>
                                      </p:tavLst>
                                    </p:anim>
                                    <p:animEffect transition="in" filter="fade">
                                      <p:cBhvr>
                                        <p:cTn id="80" dur="500"/>
                                        <p:tgtEl>
                                          <p:spTgt spid="6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8" grpId="0"/>
      <p:bldP spid="29" grpId="0"/>
      <p:bldP spid="6170" grpId="0"/>
      <p:bldP spid="6171" grpId="0"/>
      <p:bldP spid="6172" grpId="0"/>
      <p:bldP spid="6172" grpId="1"/>
      <p:bldP spid="6173" grpId="0"/>
      <p:bldP spid="6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9" name="Group 327"/>
          <p:cNvGraphicFramePr>
            <a:graphicFrameLocks noGrp="1"/>
          </p:cNvGraphicFramePr>
          <p:nvPr>
            <p:extLst>
              <p:ext uri="{D42A27DB-BD31-4B8C-83A1-F6EECF244321}">
                <p14:modId xmlns:p14="http://schemas.microsoft.com/office/powerpoint/2010/main" val="636261810"/>
              </p:ext>
            </p:extLst>
          </p:nvPr>
        </p:nvGraphicFramePr>
        <p:xfrm>
          <a:off x="0" y="1371600"/>
          <a:ext cx="11704638" cy="4867275"/>
        </p:xfrm>
        <a:graphic>
          <a:graphicData uri="http://schemas.openxmlformats.org/drawingml/2006/table">
            <a:tbl>
              <a:tblPr/>
              <a:tblGrid>
                <a:gridCol w="4291701"/>
                <a:gridCol w="2145850"/>
                <a:gridCol w="2340928"/>
                <a:gridCol w="2926159"/>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1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117046" marR="1170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98" name="Text Box 7"/>
          <p:cNvSpPr txBox="1">
            <a:spLocks noChangeArrowheads="1"/>
          </p:cNvSpPr>
          <p:nvPr/>
        </p:nvSpPr>
        <p:spPr bwMode="auto">
          <a:xfrm>
            <a:off x="213519" y="84808"/>
            <a:ext cx="112775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dirty="0" smtClean="0">
                <a:solidFill>
                  <a:srgbClr val="33CC33"/>
                </a:solidFill>
                <a:latin typeface="Times New Roman" pitchFamily="18" charset="0"/>
                <a:cs typeface="Times New Roman" pitchFamily="18" charset="0"/>
              </a:rPr>
              <a:t>2. </a:t>
            </a:r>
            <a:r>
              <a:rPr lang="en-US" sz="2600" b="1" dirty="0" err="1" smtClean="0">
                <a:solidFill>
                  <a:srgbClr val="33CC33"/>
                </a:solidFill>
                <a:latin typeface="Times New Roman" pitchFamily="18" charset="0"/>
                <a:cs typeface="Times New Roman" pitchFamily="18" charset="0"/>
              </a:rPr>
              <a:t>Xác</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định</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chủ</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ngữ</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của</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những</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câu</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vừa</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tìm</a:t>
            </a:r>
            <a:r>
              <a:rPr lang="en-US" sz="2600" b="1" dirty="0" smtClean="0">
                <a:solidFill>
                  <a:srgbClr val="33CC33"/>
                </a:solidFill>
                <a:latin typeface="Times New Roman" pitchFamily="18" charset="0"/>
                <a:cs typeface="Times New Roman" pitchFamily="18" charset="0"/>
              </a:rPr>
              <a:t> </a:t>
            </a:r>
            <a:r>
              <a:rPr lang="en-US" sz="2600" b="1" dirty="0" err="1" smtClean="0">
                <a:solidFill>
                  <a:srgbClr val="33CC33"/>
                </a:solidFill>
                <a:latin typeface="Times New Roman" pitchFamily="18" charset="0"/>
                <a:cs typeface="Times New Roman" pitchFamily="18" charset="0"/>
              </a:rPr>
              <a:t>được</a:t>
            </a:r>
            <a:r>
              <a:rPr lang="en-US" sz="2600" b="1" dirty="0" smtClean="0">
                <a:solidFill>
                  <a:srgbClr val="33CC33"/>
                </a:solidFill>
                <a:latin typeface="Times New Roman" pitchFamily="18" charset="0"/>
                <a:cs typeface="Times New Roman" pitchFamily="18" charset="0"/>
              </a:rPr>
              <a:t>.</a:t>
            </a:r>
            <a:endParaRPr lang="en-US" sz="2600" b="1" dirty="0">
              <a:solidFill>
                <a:srgbClr val="33CC33"/>
              </a:solidFill>
              <a:latin typeface="Times New Roman" pitchFamily="18" charset="0"/>
              <a:cs typeface="Times New Roman" pitchFamily="18" charset="0"/>
            </a:endParaRPr>
          </a:p>
        </p:txBody>
      </p:sp>
      <p:sp>
        <p:nvSpPr>
          <p:cNvPr id="3371" name="Text Box 299"/>
          <p:cNvSpPr txBox="1">
            <a:spLocks noChangeArrowheads="1"/>
          </p:cNvSpPr>
          <p:nvPr/>
        </p:nvSpPr>
        <p:spPr bwMode="auto">
          <a:xfrm>
            <a:off x="1396" y="1552545"/>
            <a:ext cx="3998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dirty="0" err="1">
                <a:solidFill>
                  <a:srgbClr val="D60093"/>
                </a:solidFill>
              </a:rPr>
              <a:t>Câu</a:t>
            </a:r>
            <a:r>
              <a:rPr lang="en-US" sz="2000" b="1" dirty="0">
                <a:solidFill>
                  <a:srgbClr val="D60093"/>
                </a:solidFill>
              </a:rPr>
              <a:t> Ai </a:t>
            </a:r>
            <a:r>
              <a:rPr lang="en-US" sz="2000" b="1" dirty="0" err="1">
                <a:solidFill>
                  <a:srgbClr val="D60093"/>
                </a:solidFill>
              </a:rPr>
              <a:t>thế</a:t>
            </a:r>
            <a:r>
              <a:rPr lang="en-US" sz="2000" b="1" dirty="0">
                <a:solidFill>
                  <a:srgbClr val="D60093"/>
                </a:solidFill>
              </a:rPr>
              <a:t> </a:t>
            </a:r>
            <a:r>
              <a:rPr lang="en-US" sz="2000" b="1" dirty="0" err="1">
                <a:solidFill>
                  <a:srgbClr val="D60093"/>
                </a:solidFill>
              </a:rPr>
              <a:t>nào</a:t>
            </a:r>
            <a:r>
              <a:rPr lang="en-US" sz="2000" b="1" dirty="0">
                <a:solidFill>
                  <a:srgbClr val="D60093"/>
                </a:solidFill>
              </a:rPr>
              <a:t>?</a:t>
            </a:r>
          </a:p>
        </p:txBody>
      </p:sp>
      <p:sp>
        <p:nvSpPr>
          <p:cNvPr id="3372" name="Text Box 300"/>
          <p:cNvSpPr txBox="1">
            <a:spLocks noChangeArrowheads="1"/>
          </p:cNvSpPr>
          <p:nvPr/>
        </p:nvSpPr>
        <p:spPr bwMode="auto">
          <a:xfrm>
            <a:off x="4486274" y="1552545"/>
            <a:ext cx="1755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dirty="0" err="1">
                <a:solidFill>
                  <a:srgbClr val="D60093"/>
                </a:solidFill>
              </a:rPr>
              <a:t>Chủ</a:t>
            </a:r>
            <a:r>
              <a:rPr lang="en-US" sz="2000" b="1" dirty="0">
                <a:solidFill>
                  <a:srgbClr val="D60093"/>
                </a:solidFill>
              </a:rPr>
              <a:t> </a:t>
            </a:r>
            <a:r>
              <a:rPr lang="en-US" sz="2000" b="1" dirty="0" err="1">
                <a:solidFill>
                  <a:srgbClr val="D60093"/>
                </a:solidFill>
              </a:rPr>
              <a:t>ngữ</a:t>
            </a:r>
            <a:endParaRPr lang="en-US" sz="2000" b="1" dirty="0">
              <a:solidFill>
                <a:srgbClr val="D60093"/>
              </a:solidFill>
            </a:endParaRPr>
          </a:p>
        </p:txBody>
      </p:sp>
      <p:sp>
        <p:nvSpPr>
          <p:cNvPr id="3373" name="Text Box 301"/>
          <p:cNvSpPr txBox="1">
            <a:spLocks noChangeArrowheads="1"/>
          </p:cNvSpPr>
          <p:nvPr/>
        </p:nvSpPr>
        <p:spPr bwMode="auto">
          <a:xfrm>
            <a:off x="6434823" y="1478983"/>
            <a:ext cx="23415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dirty="0" err="1" smtClean="0">
                <a:solidFill>
                  <a:srgbClr val="D60093"/>
                </a:solidFill>
              </a:rPr>
              <a:t>Nội</a:t>
            </a:r>
            <a:r>
              <a:rPr lang="en-US" sz="2000" b="1" dirty="0" smtClean="0">
                <a:solidFill>
                  <a:srgbClr val="D60093"/>
                </a:solidFill>
              </a:rPr>
              <a:t> dung </a:t>
            </a:r>
            <a:r>
              <a:rPr lang="en-US" sz="2000" b="1" dirty="0" err="1">
                <a:solidFill>
                  <a:srgbClr val="D60093"/>
                </a:solidFill>
              </a:rPr>
              <a:t>biểu</a:t>
            </a:r>
            <a:r>
              <a:rPr lang="en-US" sz="2000" b="1" dirty="0">
                <a:solidFill>
                  <a:srgbClr val="D60093"/>
                </a:solidFill>
              </a:rPr>
              <a:t> </a:t>
            </a:r>
            <a:r>
              <a:rPr lang="en-US" sz="2000" b="1" dirty="0" err="1">
                <a:solidFill>
                  <a:srgbClr val="D60093"/>
                </a:solidFill>
              </a:rPr>
              <a:t>thị</a:t>
            </a:r>
            <a:r>
              <a:rPr lang="en-US" sz="2000" b="1" dirty="0">
                <a:solidFill>
                  <a:srgbClr val="D60093"/>
                </a:solidFill>
              </a:rPr>
              <a:t> </a:t>
            </a:r>
            <a:r>
              <a:rPr lang="en-US" sz="2000" b="1" dirty="0" err="1">
                <a:solidFill>
                  <a:srgbClr val="D60093"/>
                </a:solidFill>
              </a:rPr>
              <a:t>của</a:t>
            </a:r>
            <a:r>
              <a:rPr lang="en-US" sz="2000" b="1" dirty="0">
                <a:solidFill>
                  <a:srgbClr val="D60093"/>
                </a:solidFill>
              </a:rPr>
              <a:t> CN</a:t>
            </a:r>
          </a:p>
        </p:txBody>
      </p:sp>
      <p:sp>
        <p:nvSpPr>
          <p:cNvPr id="3374" name="Text Box 302"/>
          <p:cNvSpPr txBox="1">
            <a:spLocks noChangeArrowheads="1"/>
          </p:cNvSpPr>
          <p:nvPr/>
        </p:nvSpPr>
        <p:spPr bwMode="auto">
          <a:xfrm>
            <a:off x="8875713" y="1398657"/>
            <a:ext cx="2730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dirty="0" err="1" smtClean="0">
                <a:solidFill>
                  <a:srgbClr val="D60093"/>
                </a:solidFill>
              </a:rPr>
              <a:t>Từ</a:t>
            </a:r>
            <a:r>
              <a:rPr lang="en-US" sz="2000" b="1" dirty="0" smtClean="0">
                <a:solidFill>
                  <a:srgbClr val="D60093"/>
                </a:solidFill>
              </a:rPr>
              <a:t> </a:t>
            </a:r>
            <a:r>
              <a:rPr lang="en-US" sz="2000" b="1" dirty="0" err="1" smtClean="0">
                <a:solidFill>
                  <a:srgbClr val="D60093"/>
                </a:solidFill>
              </a:rPr>
              <a:t>ngữ</a:t>
            </a:r>
            <a:r>
              <a:rPr lang="en-US" sz="2000" b="1" dirty="0" smtClean="0">
                <a:solidFill>
                  <a:srgbClr val="D60093"/>
                </a:solidFill>
              </a:rPr>
              <a:t> </a:t>
            </a:r>
            <a:r>
              <a:rPr lang="en-US" sz="2000" b="1" dirty="0" err="1">
                <a:solidFill>
                  <a:srgbClr val="D60093"/>
                </a:solidFill>
              </a:rPr>
              <a:t>tạo</a:t>
            </a:r>
            <a:r>
              <a:rPr lang="en-US" sz="2000" b="1" dirty="0">
                <a:solidFill>
                  <a:srgbClr val="D60093"/>
                </a:solidFill>
              </a:rPr>
              <a:t> </a:t>
            </a:r>
            <a:r>
              <a:rPr lang="en-US" sz="2000" b="1" dirty="0" err="1">
                <a:solidFill>
                  <a:srgbClr val="D60093"/>
                </a:solidFill>
              </a:rPr>
              <a:t>thành</a:t>
            </a:r>
            <a:r>
              <a:rPr lang="en-US" sz="2000" b="1" dirty="0">
                <a:solidFill>
                  <a:srgbClr val="D60093"/>
                </a:solidFill>
              </a:rPr>
              <a:t> CN</a:t>
            </a:r>
          </a:p>
        </p:txBody>
      </p:sp>
      <p:sp>
        <p:nvSpPr>
          <p:cNvPr id="3380" name="Text Box 308"/>
          <p:cNvSpPr txBox="1">
            <a:spLocks noChangeArrowheads="1"/>
          </p:cNvSpPr>
          <p:nvPr/>
        </p:nvSpPr>
        <p:spPr bwMode="auto">
          <a:xfrm>
            <a:off x="0" y="2133600"/>
            <a:ext cx="4194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dirty="0">
                <a:solidFill>
                  <a:srgbClr val="0000FF"/>
                </a:solidFill>
              </a:rPr>
              <a:t>- </a:t>
            </a:r>
            <a:r>
              <a:rPr lang="en-US" sz="2400" b="1" dirty="0" err="1">
                <a:solidFill>
                  <a:srgbClr val="0000FF"/>
                </a:solidFill>
              </a:rPr>
              <a:t>Hà</a:t>
            </a:r>
            <a:r>
              <a:rPr lang="en-US" sz="2400" b="1" dirty="0">
                <a:solidFill>
                  <a:srgbClr val="0000FF"/>
                </a:solidFill>
              </a:rPr>
              <a:t> </a:t>
            </a:r>
            <a:r>
              <a:rPr lang="en-US" sz="2400" b="1" dirty="0" err="1">
                <a:solidFill>
                  <a:srgbClr val="0000FF"/>
                </a:solidFill>
              </a:rPr>
              <a:t>Nội</a:t>
            </a:r>
            <a:r>
              <a:rPr lang="en-US" sz="2400" dirty="0">
                <a:solidFill>
                  <a:srgbClr val="0000FF"/>
                </a:solidFill>
              </a:rPr>
              <a:t> </a:t>
            </a:r>
            <a:r>
              <a:rPr lang="en-US" sz="2400" b="1" dirty="0" err="1">
                <a:solidFill>
                  <a:srgbClr val="0000FF"/>
                </a:solidFill>
              </a:rPr>
              <a:t>tưng</a:t>
            </a:r>
            <a:r>
              <a:rPr lang="en-US" sz="2400" b="1" dirty="0">
                <a:solidFill>
                  <a:srgbClr val="0000FF"/>
                </a:solidFill>
              </a:rPr>
              <a:t> </a:t>
            </a:r>
            <a:r>
              <a:rPr lang="en-US" sz="2400" b="1" dirty="0" err="1">
                <a:solidFill>
                  <a:srgbClr val="0000FF"/>
                </a:solidFill>
              </a:rPr>
              <a:t>bừng</a:t>
            </a:r>
            <a:r>
              <a:rPr lang="en-US" sz="2400" b="1" dirty="0">
                <a:solidFill>
                  <a:srgbClr val="0000FF"/>
                </a:solidFill>
              </a:rPr>
              <a:t> </a:t>
            </a:r>
            <a:r>
              <a:rPr lang="en-US" sz="2400" b="1" dirty="0" err="1">
                <a:solidFill>
                  <a:srgbClr val="0000FF"/>
                </a:solidFill>
              </a:rPr>
              <a:t>màu</a:t>
            </a:r>
            <a:r>
              <a:rPr lang="en-US" sz="2400" b="1" dirty="0">
                <a:solidFill>
                  <a:srgbClr val="0000FF"/>
                </a:solidFill>
              </a:rPr>
              <a:t> </a:t>
            </a:r>
            <a:r>
              <a:rPr lang="en-US" sz="2400" b="1" dirty="0" err="1">
                <a:solidFill>
                  <a:srgbClr val="0000FF"/>
                </a:solidFill>
              </a:rPr>
              <a:t>đỏ</a:t>
            </a:r>
            <a:r>
              <a:rPr lang="en-US" sz="2400" b="1" dirty="0">
                <a:solidFill>
                  <a:srgbClr val="0000FF"/>
                </a:solidFill>
              </a:rPr>
              <a:t>.</a:t>
            </a:r>
            <a:endParaRPr lang="en-US" sz="2400" dirty="0"/>
          </a:p>
        </p:txBody>
      </p:sp>
      <p:sp>
        <p:nvSpPr>
          <p:cNvPr id="3381" name="Text Box 309"/>
          <p:cNvSpPr txBox="1">
            <a:spLocks noChangeArrowheads="1"/>
          </p:cNvSpPr>
          <p:nvPr/>
        </p:nvSpPr>
        <p:spPr bwMode="auto">
          <a:xfrm>
            <a:off x="0" y="3268663"/>
            <a:ext cx="3998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0000FF"/>
                </a:solidFill>
              </a:rPr>
              <a:t>- Cả một vùng trời  bát ngát cờ, đèn và hoa.</a:t>
            </a:r>
            <a:endParaRPr lang="en-US" sz="2400"/>
          </a:p>
        </p:txBody>
      </p:sp>
      <p:sp>
        <p:nvSpPr>
          <p:cNvPr id="3382" name="Text Box 310"/>
          <p:cNvSpPr txBox="1">
            <a:spLocks noChangeArrowheads="1"/>
          </p:cNvSpPr>
          <p:nvPr/>
        </p:nvSpPr>
        <p:spPr bwMode="auto">
          <a:xfrm>
            <a:off x="0" y="4267200"/>
            <a:ext cx="429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0000FF"/>
                </a:solidFill>
              </a:rPr>
              <a:t>- Các cụ già  vẻ mặt nghiêm trang.</a:t>
            </a:r>
            <a:endParaRPr lang="en-US" sz="2400"/>
          </a:p>
        </p:txBody>
      </p:sp>
      <p:sp>
        <p:nvSpPr>
          <p:cNvPr id="3383" name="Text Box 311"/>
          <p:cNvSpPr txBox="1">
            <a:spLocks noChangeArrowheads="1"/>
          </p:cNvSpPr>
          <p:nvPr/>
        </p:nvSpPr>
        <p:spPr bwMode="auto">
          <a:xfrm>
            <a:off x="0" y="5181600"/>
            <a:ext cx="3998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0000FF"/>
                </a:solidFill>
              </a:rPr>
              <a:t>- Những cô gái thủ đô  hớn hở, áo màu rực rỡ.</a:t>
            </a:r>
            <a:endParaRPr lang="en-US" sz="2400"/>
          </a:p>
        </p:txBody>
      </p:sp>
      <p:sp>
        <p:nvSpPr>
          <p:cNvPr id="3384" name="Text Box 312"/>
          <p:cNvSpPr txBox="1">
            <a:spLocks noChangeArrowheads="1"/>
          </p:cNvSpPr>
          <p:nvPr/>
        </p:nvSpPr>
        <p:spPr bwMode="auto">
          <a:xfrm>
            <a:off x="4405887" y="2407622"/>
            <a:ext cx="1852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6600"/>
                </a:solidFill>
              </a:rPr>
              <a:t>Hà Nội</a:t>
            </a:r>
          </a:p>
        </p:txBody>
      </p:sp>
      <p:sp>
        <p:nvSpPr>
          <p:cNvPr id="3385" name="Text Box 313"/>
          <p:cNvSpPr txBox="1">
            <a:spLocks noChangeArrowheads="1"/>
          </p:cNvSpPr>
          <p:nvPr/>
        </p:nvSpPr>
        <p:spPr bwMode="auto">
          <a:xfrm>
            <a:off x="4486275" y="3276600"/>
            <a:ext cx="185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6600"/>
                </a:solidFill>
              </a:rPr>
              <a:t>Cả một vùng trời</a:t>
            </a:r>
          </a:p>
        </p:txBody>
      </p:sp>
      <p:sp>
        <p:nvSpPr>
          <p:cNvPr id="3386" name="Text Box 314"/>
          <p:cNvSpPr txBox="1">
            <a:spLocks noChangeArrowheads="1"/>
          </p:cNvSpPr>
          <p:nvPr/>
        </p:nvSpPr>
        <p:spPr bwMode="auto">
          <a:xfrm>
            <a:off x="4291013" y="4495800"/>
            <a:ext cx="1951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6600"/>
                </a:solidFill>
              </a:rPr>
              <a:t>Các cụ già</a:t>
            </a:r>
          </a:p>
        </p:txBody>
      </p:sp>
      <p:sp>
        <p:nvSpPr>
          <p:cNvPr id="3387" name="Text Box 315"/>
          <p:cNvSpPr txBox="1">
            <a:spLocks noChangeArrowheads="1"/>
          </p:cNvSpPr>
          <p:nvPr/>
        </p:nvSpPr>
        <p:spPr bwMode="auto">
          <a:xfrm>
            <a:off x="4486275" y="5181600"/>
            <a:ext cx="185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6600"/>
                </a:solidFill>
              </a:rPr>
              <a:t>Những cô gái thủ đô</a:t>
            </a:r>
          </a:p>
        </p:txBody>
      </p:sp>
      <p:sp>
        <p:nvSpPr>
          <p:cNvPr id="3388" name="Text Box 316"/>
          <p:cNvSpPr txBox="1">
            <a:spLocks noChangeArrowheads="1"/>
          </p:cNvSpPr>
          <p:nvPr/>
        </p:nvSpPr>
        <p:spPr bwMode="auto">
          <a:xfrm>
            <a:off x="6726923" y="2438400"/>
            <a:ext cx="204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dirty="0" err="1">
                <a:solidFill>
                  <a:srgbClr val="800000"/>
                </a:solidFill>
              </a:rPr>
              <a:t>Chỉ</a:t>
            </a:r>
            <a:r>
              <a:rPr lang="en-US" sz="2000" b="1" dirty="0">
                <a:solidFill>
                  <a:srgbClr val="800000"/>
                </a:solidFill>
              </a:rPr>
              <a:t> </a:t>
            </a:r>
            <a:r>
              <a:rPr lang="en-US" sz="2000" b="1" dirty="0" err="1">
                <a:solidFill>
                  <a:srgbClr val="800000"/>
                </a:solidFill>
              </a:rPr>
              <a:t>địa</a:t>
            </a:r>
            <a:r>
              <a:rPr lang="en-US" sz="2000" b="1" dirty="0">
                <a:solidFill>
                  <a:srgbClr val="800000"/>
                </a:solidFill>
              </a:rPr>
              <a:t> </a:t>
            </a:r>
            <a:r>
              <a:rPr lang="en-US" sz="2000" b="1" dirty="0" err="1">
                <a:solidFill>
                  <a:srgbClr val="800000"/>
                </a:solidFill>
              </a:rPr>
              <a:t>danh</a:t>
            </a:r>
            <a:endParaRPr lang="en-US" sz="2000" b="1" dirty="0">
              <a:solidFill>
                <a:srgbClr val="800000"/>
              </a:solidFill>
            </a:endParaRPr>
          </a:p>
        </p:txBody>
      </p:sp>
      <p:sp>
        <p:nvSpPr>
          <p:cNvPr id="3389" name="Text Box 317"/>
          <p:cNvSpPr txBox="1">
            <a:spLocks noChangeArrowheads="1"/>
          </p:cNvSpPr>
          <p:nvPr/>
        </p:nvSpPr>
        <p:spPr bwMode="auto">
          <a:xfrm>
            <a:off x="6729413" y="3344863"/>
            <a:ext cx="204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800000"/>
                </a:solidFill>
              </a:rPr>
              <a:t>Chỉ địa danh</a:t>
            </a:r>
          </a:p>
        </p:txBody>
      </p:sp>
      <p:sp>
        <p:nvSpPr>
          <p:cNvPr id="3390" name="Text Box 318"/>
          <p:cNvSpPr txBox="1">
            <a:spLocks noChangeArrowheads="1"/>
          </p:cNvSpPr>
          <p:nvPr/>
        </p:nvSpPr>
        <p:spPr bwMode="auto">
          <a:xfrm>
            <a:off x="6729413" y="4495800"/>
            <a:ext cx="1906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800000"/>
                </a:solidFill>
              </a:rPr>
              <a:t>Chỉ người</a:t>
            </a:r>
          </a:p>
        </p:txBody>
      </p:sp>
      <p:sp>
        <p:nvSpPr>
          <p:cNvPr id="3391" name="Text Box 319"/>
          <p:cNvSpPr txBox="1">
            <a:spLocks noChangeArrowheads="1"/>
          </p:cNvSpPr>
          <p:nvPr/>
        </p:nvSpPr>
        <p:spPr bwMode="auto">
          <a:xfrm>
            <a:off x="6872288" y="5334000"/>
            <a:ext cx="1906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800000"/>
                </a:solidFill>
              </a:rPr>
              <a:t>Chỉ người</a:t>
            </a:r>
          </a:p>
        </p:txBody>
      </p:sp>
      <p:sp>
        <p:nvSpPr>
          <p:cNvPr id="3392" name="Text Box 320"/>
          <p:cNvSpPr txBox="1">
            <a:spLocks noChangeArrowheads="1"/>
          </p:cNvSpPr>
          <p:nvPr/>
        </p:nvSpPr>
        <p:spPr bwMode="auto">
          <a:xfrm>
            <a:off x="8974138" y="2438400"/>
            <a:ext cx="2730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CC3300"/>
                </a:solidFill>
              </a:rPr>
              <a:t>Danh từ</a:t>
            </a:r>
          </a:p>
        </p:txBody>
      </p:sp>
      <p:sp>
        <p:nvSpPr>
          <p:cNvPr id="3393" name="Text Box 321"/>
          <p:cNvSpPr txBox="1">
            <a:spLocks noChangeArrowheads="1"/>
          </p:cNvSpPr>
          <p:nvPr/>
        </p:nvSpPr>
        <p:spPr bwMode="auto">
          <a:xfrm>
            <a:off x="8875713" y="3429000"/>
            <a:ext cx="2828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CC3300"/>
                </a:solidFill>
              </a:rPr>
              <a:t>Cụm danh từ</a:t>
            </a:r>
          </a:p>
        </p:txBody>
      </p:sp>
      <p:sp>
        <p:nvSpPr>
          <p:cNvPr id="3394" name="Text Box 322"/>
          <p:cNvSpPr txBox="1">
            <a:spLocks noChangeArrowheads="1"/>
          </p:cNvSpPr>
          <p:nvPr/>
        </p:nvSpPr>
        <p:spPr bwMode="auto">
          <a:xfrm>
            <a:off x="8875713" y="5410200"/>
            <a:ext cx="2828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CC3300"/>
                </a:solidFill>
              </a:rPr>
              <a:t>Cụm danh từ</a:t>
            </a:r>
          </a:p>
        </p:txBody>
      </p:sp>
      <p:sp>
        <p:nvSpPr>
          <p:cNvPr id="3395" name="Text Box 323"/>
          <p:cNvSpPr txBox="1">
            <a:spLocks noChangeArrowheads="1"/>
          </p:cNvSpPr>
          <p:nvPr/>
        </p:nvSpPr>
        <p:spPr bwMode="auto">
          <a:xfrm>
            <a:off x="8875713" y="4495800"/>
            <a:ext cx="2828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CC3300"/>
                </a:solidFill>
              </a:rPr>
              <a:t>Cụm danh từ</a:t>
            </a:r>
          </a:p>
        </p:txBody>
      </p:sp>
      <p:sp>
        <p:nvSpPr>
          <p:cNvPr id="2" name="TextBox 1"/>
          <p:cNvSpPr txBox="1"/>
          <p:nvPr/>
        </p:nvSpPr>
        <p:spPr>
          <a:xfrm>
            <a:off x="213519" y="521824"/>
            <a:ext cx="10950138" cy="892552"/>
          </a:xfrm>
          <a:prstGeom prst="rect">
            <a:avLst/>
          </a:prstGeom>
          <a:noFill/>
        </p:spPr>
        <p:txBody>
          <a:bodyPr wrap="square" rtlCol="0">
            <a:spAutoFit/>
          </a:bodyPr>
          <a:lstStyle/>
          <a:p>
            <a:r>
              <a:rPr lang="en-US" sz="2600" b="1" dirty="0" smtClean="0">
                <a:solidFill>
                  <a:srgbClr val="33CC33"/>
                </a:solidFill>
                <a:latin typeface="Times New Roman" pitchFamily="18" charset="0"/>
                <a:ea typeface="Tahoma" pitchFamily="34" charset="0"/>
                <a:cs typeface="Times New Roman" pitchFamily="18" charset="0"/>
              </a:rPr>
              <a:t>3. </a:t>
            </a:r>
            <a:r>
              <a:rPr lang="en-US" sz="2600" b="1" dirty="0" err="1" smtClean="0">
                <a:solidFill>
                  <a:srgbClr val="33CC33"/>
                </a:solidFill>
                <a:latin typeface="Times New Roman" pitchFamily="18" charset="0"/>
                <a:ea typeface="Tahoma" pitchFamily="34" charset="0"/>
                <a:cs typeface="Times New Roman" pitchFamily="18" charset="0"/>
              </a:rPr>
              <a:t>Chủ</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ngữ</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trong</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các</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câu</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trên</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biểu</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thị</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nội</a:t>
            </a:r>
            <a:r>
              <a:rPr lang="en-US" sz="2600" b="1" dirty="0" smtClean="0">
                <a:solidFill>
                  <a:srgbClr val="33CC33"/>
                </a:solidFill>
                <a:latin typeface="Times New Roman" pitchFamily="18" charset="0"/>
                <a:ea typeface="Tahoma" pitchFamily="34" charset="0"/>
                <a:cs typeface="Times New Roman" pitchFamily="18" charset="0"/>
              </a:rPr>
              <a:t> dung </a:t>
            </a:r>
            <a:r>
              <a:rPr lang="en-US" sz="2600" b="1" dirty="0" err="1" smtClean="0">
                <a:solidFill>
                  <a:srgbClr val="33CC33"/>
                </a:solidFill>
                <a:latin typeface="Times New Roman" pitchFamily="18" charset="0"/>
                <a:ea typeface="Tahoma" pitchFamily="34" charset="0"/>
                <a:cs typeface="Times New Roman" pitchFamily="18" charset="0"/>
              </a:rPr>
              <a:t>gì</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Chúng</a:t>
            </a:r>
            <a:r>
              <a:rPr lang="en-US" sz="2600" b="1" dirty="0" smtClean="0">
                <a:solidFill>
                  <a:srgbClr val="33CC33"/>
                </a:solidFill>
                <a:latin typeface="Times New Roman" pitchFamily="18" charset="0"/>
                <a:ea typeface="Tahoma" pitchFamily="34" charset="0"/>
                <a:cs typeface="Times New Roman" pitchFamily="18" charset="0"/>
              </a:rPr>
              <a:t> do </a:t>
            </a:r>
            <a:r>
              <a:rPr lang="en-US" sz="2600" b="1" dirty="0" err="1" smtClean="0">
                <a:solidFill>
                  <a:srgbClr val="33CC33"/>
                </a:solidFill>
                <a:latin typeface="Times New Roman" pitchFamily="18" charset="0"/>
                <a:ea typeface="Tahoma" pitchFamily="34" charset="0"/>
                <a:cs typeface="Times New Roman" pitchFamily="18" charset="0"/>
              </a:rPr>
              <a:t>từ</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ngữ</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nào</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tạo</a:t>
            </a:r>
            <a:r>
              <a:rPr lang="en-US" sz="2600" b="1" dirty="0" smtClean="0">
                <a:solidFill>
                  <a:srgbClr val="33CC33"/>
                </a:solidFill>
                <a:latin typeface="Times New Roman" pitchFamily="18" charset="0"/>
                <a:ea typeface="Tahoma" pitchFamily="34" charset="0"/>
                <a:cs typeface="Times New Roman" pitchFamily="18" charset="0"/>
              </a:rPr>
              <a:t> </a:t>
            </a:r>
            <a:r>
              <a:rPr lang="en-US" sz="2600" b="1" dirty="0" err="1" smtClean="0">
                <a:solidFill>
                  <a:srgbClr val="33CC33"/>
                </a:solidFill>
                <a:latin typeface="Times New Roman" pitchFamily="18" charset="0"/>
                <a:ea typeface="Tahoma" pitchFamily="34" charset="0"/>
                <a:cs typeface="Times New Roman" pitchFamily="18" charset="0"/>
              </a:rPr>
              <a:t>thành</a:t>
            </a:r>
            <a:r>
              <a:rPr lang="en-US" sz="2600" dirty="0" smtClean="0">
                <a:solidFill>
                  <a:srgbClr val="33CC33"/>
                </a:solidFill>
                <a:latin typeface="Times New Roman" pitchFamily="18" charset="0"/>
                <a:ea typeface="Tahoma" pitchFamily="34" charset="0"/>
                <a:cs typeface="Times New Roman" pitchFamily="18" charset="0"/>
              </a:rPr>
              <a:t>?</a:t>
            </a:r>
            <a:endParaRPr lang="en-US" sz="2600" dirty="0">
              <a:solidFill>
                <a:srgbClr val="33CC33"/>
              </a:solidFill>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99"/>
                                        </p:tgtEl>
                                        <p:attrNameLst>
                                          <p:attrName>style.visibility</p:attrName>
                                        </p:attrNameLst>
                                      </p:cBhvr>
                                      <p:to>
                                        <p:strVal val="visible"/>
                                      </p:to>
                                    </p:set>
                                    <p:anim calcmode="lin" valueType="num">
                                      <p:cBhvr additive="base">
                                        <p:cTn id="7" dur="500" fill="hold"/>
                                        <p:tgtEl>
                                          <p:spTgt spid="3399"/>
                                        </p:tgtEl>
                                        <p:attrNameLst>
                                          <p:attrName>ppt_x</p:attrName>
                                        </p:attrNameLst>
                                      </p:cBhvr>
                                      <p:tavLst>
                                        <p:tav tm="0">
                                          <p:val>
                                            <p:strVal val="#ppt_x"/>
                                          </p:val>
                                        </p:tav>
                                        <p:tav tm="100000">
                                          <p:val>
                                            <p:strVal val="#ppt_x"/>
                                          </p:val>
                                        </p:tav>
                                      </p:tavLst>
                                    </p:anim>
                                    <p:anim calcmode="lin" valueType="num">
                                      <p:cBhvr additive="base">
                                        <p:cTn id="8" dur="500" fill="hold"/>
                                        <p:tgtEl>
                                          <p:spTgt spid="33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1"/>
                                        </p:tgtEl>
                                        <p:attrNameLst>
                                          <p:attrName>style.visibility</p:attrName>
                                        </p:attrNameLst>
                                      </p:cBhvr>
                                      <p:to>
                                        <p:strVal val="visible"/>
                                      </p:to>
                                    </p:set>
                                    <p:anim calcmode="lin" valueType="num">
                                      <p:cBhvr additive="base">
                                        <p:cTn id="13" dur="500" fill="hold"/>
                                        <p:tgtEl>
                                          <p:spTgt spid="3371"/>
                                        </p:tgtEl>
                                        <p:attrNameLst>
                                          <p:attrName>ppt_x</p:attrName>
                                        </p:attrNameLst>
                                      </p:cBhvr>
                                      <p:tavLst>
                                        <p:tav tm="0">
                                          <p:val>
                                            <p:strVal val="#ppt_x"/>
                                          </p:val>
                                        </p:tav>
                                        <p:tav tm="100000">
                                          <p:val>
                                            <p:strVal val="#ppt_x"/>
                                          </p:val>
                                        </p:tav>
                                      </p:tavLst>
                                    </p:anim>
                                    <p:anim calcmode="lin" valueType="num">
                                      <p:cBhvr additive="base">
                                        <p:cTn id="14" dur="500" fill="hold"/>
                                        <p:tgtEl>
                                          <p:spTgt spid="33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0"/>
                                        </p:tgtEl>
                                        <p:attrNameLst>
                                          <p:attrName>style.visibility</p:attrName>
                                        </p:attrNameLst>
                                      </p:cBhvr>
                                      <p:to>
                                        <p:strVal val="visible"/>
                                      </p:to>
                                    </p:set>
                                    <p:anim calcmode="lin" valueType="num">
                                      <p:cBhvr additive="base">
                                        <p:cTn id="19" dur="500" fill="hold"/>
                                        <p:tgtEl>
                                          <p:spTgt spid="3380"/>
                                        </p:tgtEl>
                                        <p:attrNameLst>
                                          <p:attrName>ppt_x</p:attrName>
                                        </p:attrNameLst>
                                      </p:cBhvr>
                                      <p:tavLst>
                                        <p:tav tm="0">
                                          <p:val>
                                            <p:strVal val="#ppt_x"/>
                                          </p:val>
                                        </p:tav>
                                        <p:tav tm="100000">
                                          <p:val>
                                            <p:strVal val="#ppt_x"/>
                                          </p:val>
                                        </p:tav>
                                      </p:tavLst>
                                    </p:anim>
                                    <p:anim calcmode="lin" valueType="num">
                                      <p:cBhvr additive="base">
                                        <p:cTn id="20" dur="500" fill="hold"/>
                                        <p:tgtEl>
                                          <p:spTgt spid="338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81"/>
                                        </p:tgtEl>
                                        <p:attrNameLst>
                                          <p:attrName>style.visibility</p:attrName>
                                        </p:attrNameLst>
                                      </p:cBhvr>
                                      <p:to>
                                        <p:strVal val="visible"/>
                                      </p:to>
                                    </p:set>
                                    <p:anim calcmode="lin" valueType="num">
                                      <p:cBhvr additive="base">
                                        <p:cTn id="25" dur="500" fill="hold"/>
                                        <p:tgtEl>
                                          <p:spTgt spid="3381"/>
                                        </p:tgtEl>
                                        <p:attrNameLst>
                                          <p:attrName>ppt_x</p:attrName>
                                        </p:attrNameLst>
                                      </p:cBhvr>
                                      <p:tavLst>
                                        <p:tav tm="0">
                                          <p:val>
                                            <p:strVal val="#ppt_x"/>
                                          </p:val>
                                        </p:tav>
                                        <p:tav tm="100000">
                                          <p:val>
                                            <p:strVal val="#ppt_x"/>
                                          </p:val>
                                        </p:tav>
                                      </p:tavLst>
                                    </p:anim>
                                    <p:anim calcmode="lin" valueType="num">
                                      <p:cBhvr additive="base">
                                        <p:cTn id="26" dur="500" fill="hold"/>
                                        <p:tgtEl>
                                          <p:spTgt spid="338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82"/>
                                        </p:tgtEl>
                                        <p:attrNameLst>
                                          <p:attrName>style.visibility</p:attrName>
                                        </p:attrNameLst>
                                      </p:cBhvr>
                                      <p:to>
                                        <p:strVal val="visible"/>
                                      </p:to>
                                    </p:set>
                                    <p:anim calcmode="lin" valueType="num">
                                      <p:cBhvr additive="base">
                                        <p:cTn id="31" dur="500" fill="hold"/>
                                        <p:tgtEl>
                                          <p:spTgt spid="3382"/>
                                        </p:tgtEl>
                                        <p:attrNameLst>
                                          <p:attrName>ppt_x</p:attrName>
                                        </p:attrNameLst>
                                      </p:cBhvr>
                                      <p:tavLst>
                                        <p:tav tm="0">
                                          <p:val>
                                            <p:strVal val="#ppt_x"/>
                                          </p:val>
                                        </p:tav>
                                        <p:tav tm="100000">
                                          <p:val>
                                            <p:strVal val="#ppt_x"/>
                                          </p:val>
                                        </p:tav>
                                      </p:tavLst>
                                    </p:anim>
                                    <p:anim calcmode="lin" valueType="num">
                                      <p:cBhvr additive="base">
                                        <p:cTn id="32" dur="500" fill="hold"/>
                                        <p:tgtEl>
                                          <p:spTgt spid="338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83"/>
                                        </p:tgtEl>
                                        <p:attrNameLst>
                                          <p:attrName>style.visibility</p:attrName>
                                        </p:attrNameLst>
                                      </p:cBhvr>
                                      <p:to>
                                        <p:strVal val="visible"/>
                                      </p:to>
                                    </p:set>
                                    <p:anim calcmode="lin" valueType="num">
                                      <p:cBhvr additive="base">
                                        <p:cTn id="37" dur="500" fill="hold"/>
                                        <p:tgtEl>
                                          <p:spTgt spid="3383"/>
                                        </p:tgtEl>
                                        <p:attrNameLst>
                                          <p:attrName>ppt_x</p:attrName>
                                        </p:attrNameLst>
                                      </p:cBhvr>
                                      <p:tavLst>
                                        <p:tav tm="0">
                                          <p:val>
                                            <p:strVal val="#ppt_x"/>
                                          </p:val>
                                        </p:tav>
                                        <p:tav tm="100000">
                                          <p:val>
                                            <p:strVal val="#ppt_x"/>
                                          </p:val>
                                        </p:tav>
                                      </p:tavLst>
                                    </p:anim>
                                    <p:anim calcmode="lin" valueType="num">
                                      <p:cBhvr additive="base">
                                        <p:cTn id="38" dur="500" fill="hold"/>
                                        <p:tgtEl>
                                          <p:spTgt spid="338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72"/>
                                        </p:tgtEl>
                                        <p:attrNameLst>
                                          <p:attrName>style.visibility</p:attrName>
                                        </p:attrNameLst>
                                      </p:cBhvr>
                                      <p:to>
                                        <p:strVal val="visible"/>
                                      </p:to>
                                    </p:set>
                                    <p:anim calcmode="lin" valueType="num">
                                      <p:cBhvr additive="base">
                                        <p:cTn id="43" dur="500" fill="hold"/>
                                        <p:tgtEl>
                                          <p:spTgt spid="3372"/>
                                        </p:tgtEl>
                                        <p:attrNameLst>
                                          <p:attrName>ppt_x</p:attrName>
                                        </p:attrNameLst>
                                      </p:cBhvr>
                                      <p:tavLst>
                                        <p:tav tm="0">
                                          <p:val>
                                            <p:strVal val="#ppt_x"/>
                                          </p:val>
                                        </p:tav>
                                        <p:tav tm="100000">
                                          <p:val>
                                            <p:strVal val="#ppt_x"/>
                                          </p:val>
                                        </p:tav>
                                      </p:tavLst>
                                    </p:anim>
                                    <p:anim calcmode="lin" valueType="num">
                                      <p:cBhvr additive="base">
                                        <p:cTn id="44" dur="500" fill="hold"/>
                                        <p:tgtEl>
                                          <p:spTgt spid="337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84"/>
                                        </p:tgtEl>
                                        <p:attrNameLst>
                                          <p:attrName>style.visibility</p:attrName>
                                        </p:attrNameLst>
                                      </p:cBhvr>
                                      <p:to>
                                        <p:strVal val="visible"/>
                                      </p:to>
                                    </p:set>
                                    <p:anim calcmode="lin" valueType="num">
                                      <p:cBhvr additive="base">
                                        <p:cTn id="49" dur="500" fill="hold"/>
                                        <p:tgtEl>
                                          <p:spTgt spid="3384"/>
                                        </p:tgtEl>
                                        <p:attrNameLst>
                                          <p:attrName>ppt_x</p:attrName>
                                        </p:attrNameLst>
                                      </p:cBhvr>
                                      <p:tavLst>
                                        <p:tav tm="0">
                                          <p:val>
                                            <p:strVal val="#ppt_x"/>
                                          </p:val>
                                        </p:tav>
                                        <p:tav tm="100000">
                                          <p:val>
                                            <p:strVal val="#ppt_x"/>
                                          </p:val>
                                        </p:tav>
                                      </p:tavLst>
                                    </p:anim>
                                    <p:anim calcmode="lin" valueType="num">
                                      <p:cBhvr additive="base">
                                        <p:cTn id="50" dur="500" fill="hold"/>
                                        <p:tgtEl>
                                          <p:spTgt spid="338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85"/>
                                        </p:tgtEl>
                                        <p:attrNameLst>
                                          <p:attrName>style.visibility</p:attrName>
                                        </p:attrNameLst>
                                      </p:cBhvr>
                                      <p:to>
                                        <p:strVal val="visible"/>
                                      </p:to>
                                    </p:set>
                                    <p:anim calcmode="lin" valueType="num">
                                      <p:cBhvr additive="base">
                                        <p:cTn id="55" dur="500" fill="hold"/>
                                        <p:tgtEl>
                                          <p:spTgt spid="3385"/>
                                        </p:tgtEl>
                                        <p:attrNameLst>
                                          <p:attrName>ppt_x</p:attrName>
                                        </p:attrNameLst>
                                      </p:cBhvr>
                                      <p:tavLst>
                                        <p:tav tm="0">
                                          <p:val>
                                            <p:strVal val="#ppt_x"/>
                                          </p:val>
                                        </p:tav>
                                        <p:tav tm="100000">
                                          <p:val>
                                            <p:strVal val="#ppt_x"/>
                                          </p:val>
                                        </p:tav>
                                      </p:tavLst>
                                    </p:anim>
                                    <p:anim calcmode="lin" valueType="num">
                                      <p:cBhvr additive="base">
                                        <p:cTn id="56" dur="500" fill="hold"/>
                                        <p:tgtEl>
                                          <p:spTgt spid="338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86"/>
                                        </p:tgtEl>
                                        <p:attrNameLst>
                                          <p:attrName>style.visibility</p:attrName>
                                        </p:attrNameLst>
                                      </p:cBhvr>
                                      <p:to>
                                        <p:strVal val="visible"/>
                                      </p:to>
                                    </p:set>
                                    <p:anim calcmode="lin" valueType="num">
                                      <p:cBhvr additive="base">
                                        <p:cTn id="61" dur="500" fill="hold"/>
                                        <p:tgtEl>
                                          <p:spTgt spid="3386"/>
                                        </p:tgtEl>
                                        <p:attrNameLst>
                                          <p:attrName>ppt_x</p:attrName>
                                        </p:attrNameLst>
                                      </p:cBhvr>
                                      <p:tavLst>
                                        <p:tav tm="0">
                                          <p:val>
                                            <p:strVal val="#ppt_x"/>
                                          </p:val>
                                        </p:tav>
                                        <p:tav tm="100000">
                                          <p:val>
                                            <p:strVal val="#ppt_x"/>
                                          </p:val>
                                        </p:tav>
                                      </p:tavLst>
                                    </p:anim>
                                    <p:anim calcmode="lin" valueType="num">
                                      <p:cBhvr additive="base">
                                        <p:cTn id="62" dur="500" fill="hold"/>
                                        <p:tgtEl>
                                          <p:spTgt spid="338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87"/>
                                        </p:tgtEl>
                                        <p:attrNameLst>
                                          <p:attrName>style.visibility</p:attrName>
                                        </p:attrNameLst>
                                      </p:cBhvr>
                                      <p:to>
                                        <p:strVal val="visible"/>
                                      </p:to>
                                    </p:set>
                                    <p:anim calcmode="lin" valueType="num">
                                      <p:cBhvr additive="base">
                                        <p:cTn id="67" dur="500" fill="hold"/>
                                        <p:tgtEl>
                                          <p:spTgt spid="3387"/>
                                        </p:tgtEl>
                                        <p:attrNameLst>
                                          <p:attrName>ppt_x</p:attrName>
                                        </p:attrNameLst>
                                      </p:cBhvr>
                                      <p:tavLst>
                                        <p:tav tm="0">
                                          <p:val>
                                            <p:strVal val="#ppt_x"/>
                                          </p:val>
                                        </p:tav>
                                        <p:tav tm="100000">
                                          <p:val>
                                            <p:strVal val="#ppt_x"/>
                                          </p:val>
                                        </p:tav>
                                      </p:tavLst>
                                    </p:anim>
                                    <p:anim calcmode="lin" valueType="num">
                                      <p:cBhvr additive="base">
                                        <p:cTn id="68" dur="500" fill="hold"/>
                                        <p:tgtEl>
                                          <p:spTgt spid="338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373"/>
                                        </p:tgtEl>
                                        <p:attrNameLst>
                                          <p:attrName>style.visibility</p:attrName>
                                        </p:attrNameLst>
                                      </p:cBhvr>
                                      <p:to>
                                        <p:strVal val="visible"/>
                                      </p:to>
                                    </p:set>
                                    <p:anim calcmode="lin" valueType="num">
                                      <p:cBhvr additive="base">
                                        <p:cTn id="73" dur="500" fill="hold"/>
                                        <p:tgtEl>
                                          <p:spTgt spid="3373"/>
                                        </p:tgtEl>
                                        <p:attrNameLst>
                                          <p:attrName>ppt_x</p:attrName>
                                        </p:attrNameLst>
                                      </p:cBhvr>
                                      <p:tavLst>
                                        <p:tav tm="0">
                                          <p:val>
                                            <p:strVal val="#ppt_x"/>
                                          </p:val>
                                        </p:tav>
                                        <p:tav tm="100000">
                                          <p:val>
                                            <p:strVal val="#ppt_x"/>
                                          </p:val>
                                        </p:tav>
                                      </p:tavLst>
                                    </p:anim>
                                    <p:anim calcmode="lin" valueType="num">
                                      <p:cBhvr additive="base">
                                        <p:cTn id="74" dur="500" fill="hold"/>
                                        <p:tgtEl>
                                          <p:spTgt spid="3373"/>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88"/>
                                        </p:tgtEl>
                                        <p:attrNameLst>
                                          <p:attrName>style.visibility</p:attrName>
                                        </p:attrNameLst>
                                      </p:cBhvr>
                                      <p:to>
                                        <p:strVal val="visible"/>
                                      </p:to>
                                    </p:set>
                                    <p:anim calcmode="lin" valueType="num">
                                      <p:cBhvr additive="base">
                                        <p:cTn id="79" dur="500" fill="hold"/>
                                        <p:tgtEl>
                                          <p:spTgt spid="3388"/>
                                        </p:tgtEl>
                                        <p:attrNameLst>
                                          <p:attrName>ppt_x</p:attrName>
                                        </p:attrNameLst>
                                      </p:cBhvr>
                                      <p:tavLst>
                                        <p:tav tm="0">
                                          <p:val>
                                            <p:strVal val="#ppt_x"/>
                                          </p:val>
                                        </p:tav>
                                        <p:tav tm="100000">
                                          <p:val>
                                            <p:strVal val="#ppt_x"/>
                                          </p:val>
                                        </p:tav>
                                      </p:tavLst>
                                    </p:anim>
                                    <p:anim calcmode="lin" valueType="num">
                                      <p:cBhvr additive="base">
                                        <p:cTn id="80" dur="500" fill="hold"/>
                                        <p:tgtEl>
                                          <p:spTgt spid="3388"/>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389"/>
                                        </p:tgtEl>
                                        <p:attrNameLst>
                                          <p:attrName>style.visibility</p:attrName>
                                        </p:attrNameLst>
                                      </p:cBhvr>
                                      <p:to>
                                        <p:strVal val="visible"/>
                                      </p:to>
                                    </p:set>
                                    <p:anim calcmode="lin" valueType="num">
                                      <p:cBhvr additive="base">
                                        <p:cTn id="85" dur="500" fill="hold"/>
                                        <p:tgtEl>
                                          <p:spTgt spid="3389"/>
                                        </p:tgtEl>
                                        <p:attrNameLst>
                                          <p:attrName>ppt_x</p:attrName>
                                        </p:attrNameLst>
                                      </p:cBhvr>
                                      <p:tavLst>
                                        <p:tav tm="0">
                                          <p:val>
                                            <p:strVal val="#ppt_x"/>
                                          </p:val>
                                        </p:tav>
                                        <p:tav tm="100000">
                                          <p:val>
                                            <p:strVal val="#ppt_x"/>
                                          </p:val>
                                        </p:tav>
                                      </p:tavLst>
                                    </p:anim>
                                    <p:anim calcmode="lin" valueType="num">
                                      <p:cBhvr additive="base">
                                        <p:cTn id="86" dur="500" fill="hold"/>
                                        <p:tgtEl>
                                          <p:spTgt spid="3389"/>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390"/>
                                        </p:tgtEl>
                                        <p:attrNameLst>
                                          <p:attrName>style.visibility</p:attrName>
                                        </p:attrNameLst>
                                      </p:cBhvr>
                                      <p:to>
                                        <p:strVal val="visible"/>
                                      </p:to>
                                    </p:set>
                                    <p:anim calcmode="lin" valueType="num">
                                      <p:cBhvr additive="base">
                                        <p:cTn id="91" dur="500" fill="hold"/>
                                        <p:tgtEl>
                                          <p:spTgt spid="3390"/>
                                        </p:tgtEl>
                                        <p:attrNameLst>
                                          <p:attrName>ppt_x</p:attrName>
                                        </p:attrNameLst>
                                      </p:cBhvr>
                                      <p:tavLst>
                                        <p:tav tm="0">
                                          <p:val>
                                            <p:strVal val="#ppt_x"/>
                                          </p:val>
                                        </p:tav>
                                        <p:tav tm="100000">
                                          <p:val>
                                            <p:strVal val="#ppt_x"/>
                                          </p:val>
                                        </p:tav>
                                      </p:tavLst>
                                    </p:anim>
                                    <p:anim calcmode="lin" valueType="num">
                                      <p:cBhvr additive="base">
                                        <p:cTn id="92" dur="500" fill="hold"/>
                                        <p:tgtEl>
                                          <p:spTgt spid="339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391"/>
                                        </p:tgtEl>
                                        <p:attrNameLst>
                                          <p:attrName>style.visibility</p:attrName>
                                        </p:attrNameLst>
                                      </p:cBhvr>
                                      <p:to>
                                        <p:strVal val="visible"/>
                                      </p:to>
                                    </p:set>
                                    <p:anim calcmode="lin" valueType="num">
                                      <p:cBhvr additive="base">
                                        <p:cTn id="97" dur="500" fill="hold"/>
                                        <p:tgtEl>
                                          <p:spTgt spid="3391"/>
                                        </p:tgtEl>
                                        <p:attrNameLst>
                                          <p:attrName>ppt_x</p:attrName>
                                        </p:attrNameLst>
                                      </p:cBhvr>
                                      <p:tavLst>
                                        <p:tav tm="0">
                                          <p:val>
                                            <p:strVal val="#ppt_x"/>
                                          </p:val>
                                        </p:tav>
                                        <p:tav tm="100000">
                                          <p:val>
                                            <p:strVal val="#ppt_x"/>
                                          </p:val>
                                        </p:tav>
                                      </p:tavLst>
                                    </p:anim>
                                    <p:anim calcmode="lin" valueType="num">
                                      <p:cBhvr additive="base">
                                        <p:cTn id="98" dur="500" fill="hold"/>
                                        <p:tgtEl>
                                          <p:spTgt spid="3391"/>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374"/>
                                        </p:tgtEl>
                                        <p:attrNameLst>
                                          <p:attrName>style.visibility</p:attrName>
                                        </p:attrNameLst>
                                      </p:cBhvr>
                                      <p:to>
                                        <p:strVal val="visible"/>
                                      </p:to>
                                    </p:set>
                                    <p:anim calcmode="lin" valueType="num">
                                      <p:cBhvr additive="base">
                                        <p:cTn id="103" dur="500" fill="hold"/>
                                        <p:tgtEl>
                                          <p:spTgt spid="3374"/>
                                        </p:tgtEl>
                                        <p:attrNameLst>
                                          <p:attrName>ppt_x</p:attrName>
                                        </p:attrNameLst>
                                      </p:cBhvr>
                                      <p:tavLst>
                                        <p:tav tm="0">
                                          <p:val>
                                            <p:strVal val="#ppt_x"/>
                                          </p:val>
                                        </p:tav>
                                        <p:tav tm="100000">
                                          <p:val>
                                            <p:strVal val="#ppt_x"/>
                                          </p:val>
                                        </p:tav>
                                      </p:tavLst>
                                    </p:anim>
                                    <p:anim calcmode="lin" valueType="num">
                                      <p:cBhvr additive="base">
                                        <p:cTn id="104" dur="500" fill="hold"/>
                                        <p:tgtEl>
                                          <p:spTgt spid="3374"/>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92"/>
                                        </p:tgtEl>
                                        <p:attrNameLst>
                                          <p:attrName>style.visibility</p:attrName>
                                        </p:attrNameLst>
                                      </p:cBhvr>
                                      <p:to>
                                        <p:strVal val="visible"/>
                                      </p:to>
                                    </p:set>
                                    <p:anim calcmode="lin" valueType="num">
                                      <p:cBhvr additive="base">
                                        <p:cTn id="109" dur="500" fill="hold"/>
                                        <p:tgtEl>
                                          <p:spTgt spid="3392"/>
                                        </p:tgtEl>
                                        <p:attrNameLst>
                                          <p:attrName>ppt_x</p:attrName>
                                        </p:attrNameLst>
                                      </p:cBhvr>
                                      <p:tavLst>
                                        <p:tav tm="0">
                                          <p:val>
                                            <p:strVal val="#ppt_x"/>
                                          </p:val>
                                        </p:tav>
                                        <p:tav tm="100000">
                                          <p:val>
                                            <p:strVal val="#ppt_x"/>
                                          </p:val>
                                        </p:tav>
                                      </p:tavLst>
                                    </p:anim>
                                    <p:anim calcmode="lin" valueType="num">
                                      <p:cBhvr additive="base">
                                        <p:cTn id="110" dur="500" fill="hold"/>
                                        <p:tgtEl>
                                          <p:spTgt spid="3392"/>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393"/>
                                        </p:tgtEl>
                                        <p:attrNameLst>
                                          <p:attrName>style.visibility</p:attrName>
                                        </p:attrNameLst>
                                      </p:cBhvr>
                                      <p:to>
                                        <p:strVal val="visible"/>
                                      </p:to>
                                    </p:set>
                                    <p:anim calcmode="lin" valueType="num">
                                      <p:cBhvr additive="base">
                                        <p:cTn id="115" dur="500" fill="hold"/>
                                        <p:tgtEl>
                                          <p:spTgt spid="3393"/>
                                        </p:tgtEl>
                                        <p:attrNameLst>
                                          <p:attrName>ppt_x</p:attrName>
                                        </p:attrNameLst>
                                      </p:cBhvr>
                                      <p:tavLst>
                                        <p:tav tm="0">
                                          <p:val>
                                            <p:strVal val="#ppt_x"/>
                                          </p:val>
                                        </p:tav>
                                        <p:tav tm="100000">
                                          <p:val>
                                            <p:strVal val="#ppt_x"/>
                                          </p:val>
                                        </p:tav>
                                      </p:tavLst>
                                    </p:anim>
                                    <p:anim calcmode="lin" valueType="num">
                                      <p:cBhvr additive="base">
                                        <p:cTn id="116" dur="500" fill="hold"/>
                                        <p:tgtEl>
                                          <p:spTgt spid="3393"/>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395"/>
                                        </p:tgtEl>
                                        <p:attrNameLst>
                                          <p:attrName>style.visibility</p:attrName>
                                        </p:attrNameLst>
                                      </p:cBhvr>
                                      <p:to>
                                        <p:strVal val="visible"/>
                                      </p:to>
                                    </p:set>
                                    <p:anim calcmode="lin" valueType="num">
                                      <p:cBhvr additive="base">
                                        <p:cTn id="121" dur="500" fill="hold"/>
                                        <p:tgtEl>
                                          <p:spTgt spid="3395"/>
                                        </p:tgtEl>
                                        <p:attrNameLst>
                                          <p:attrName>ppt_x</p:attrName>
                                        </p:attrNameLst>
                                      </p:cBhvr>
                                      <p:tavLst>
                                        <p:tav tm="0">
                                          <p:val>
                                            <p:strVal val="#ppt_x"/>
                                          </p:val>
                                        </p:tav>
                                        <p:tav tm="100000">
                                          <p:val>
                                            <p:strVal val="#ppt_x"/>
                                          </p:val>
                                        </p:tav>
                                      </p:tavLst>
                                    </p:anim>
                                    <p:anim calcmode="lin" valueType="num">
                                      <p:cBhvr additive="base">
                                        <p:cTn id="122" dur="500" fill="hold"/>
                                        <p:tgtEl>
                                          <p:spTgt spid="3395"/>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394"/>
                                        </p:tgtEl>
                                        <p:attrNameLst>
                                          <p:attrName>style.visibility</p:attrName>
                                        </p:attrNameLst>
                                      </p:cBhvr>
                                      <p:to>
                                        <p:strVal val="visible"/>
                                      </p:to>
                                    </p:set>
                                    <p:anim calcmode="lin" valueType="num">
                                      <p:cBhvr additive="base">
                                        <p:cTn id="127" dur="500" fill="hold"/>
                                        <p:tgtEl>
                                          <p:spTgt spid="3394"/>
                                        </p:tgtEl>
                                        <p:attrNameLst>
                                          <p:attrName>ppt_x</p:attrName>
                                        </p:attrNameLst>
                                      </p:cBhvr>
                                      <p:tavLst>
                                        <p:tav tm="0">
                                          <p:val>
                                            <p:strVal val="#ppt_x"/>
                                          </p:val>
                                        </p:tav>
                                        <p:tav tm="100000">
                                          <p:val>
                                            <p:strVal val="#ppt_x"/>
                                          </p:val>
                                        </p:tav>
                                      </p:tavLst>
                                    </p:anim>
                                    <p:anim calcmode="lin" valueType="num">
                                      <p:cBhvr additive="base">
                                        <p:cTn id="128" dur="500" fill="hold"/>
                                        <p:tgtEl>
                                          <p:spTgt spid="3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1" grpId="0"/>
      <p:bldP spid="3372" grpId="0"/>
      <p:bldP spid="3373" grpId="0"/>
      <p:bldP spid="3374" grpId="0"/>
      <p:bldP spid="3380" grpId="0"/>
      <p:bldP spid="3381" grpId="0"/>
      <p:bldP spid="3382" grpId="0"/>
      <p:bldP spid="3383" grpId="0"/>
      <p:bldP spid="3384" grpId="0"/>
      <p:bldP spid="3385" grpId="0"/>
      <p:bldP spid="3386" grpId="0"/>
      <p:bldP spid="3387" grpId="0"/>
      <p:bldP spid="3388" grpId="0"/>
      <p:bldP spid="3389" grpId="0"/>
      <p:bldP spid="3390" grpId="0"/>
      <p:bldP spid="3391" grpId="0"/>
      <p:bldP spid="3392" grpId="0"/>
      <p:bldP spid="3393" grpId="0"/>
      <p:bldP spid="3394" grpId="0"/>
      <p:bldP spid="33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AutoShape 6"/>
          <p:cNvSpPr>
            <a:spLocks noChangeArrowheads="1"/>
          </p:cNvSpPr>
          <p:nvPr/>
        </p:nvSpPr>
        <p:spPr bwMode="auto">
          <a:xfrm>
            <a:off x="87312" y="1849438"/>
            <a:ext cx="11217275" cy="3352800"/>
          </a:xfrm>
          <a:prstGeom prst="roundRect">
            <a:avLst>
              <a:gd name="adj" fmla="val 16667"/>
            </a:avLst>
          </a:prstGeom>
          <a:solidFill>
            <a:schemeClr val="bg1"/>
          </a:solidFill>
          <a:ln w="28575">
            <a:solidFill>
              <a:srgbClr val="FF0000"/>
            </a:solidFill>
            <a:round/>
            <a:headEnd/>
            <a:tailEnd/>
          </a:ln>
        </p:spPr>
        <p:txBody>
          <a:bodyPr wrap="none" anchor="ctr"/>
          <a:lstStyle/>
          <a:p>
            <a:endParaRPr lang="en-US" sz="3200"/>
          </a:p>
        </p:txBody>
      </p:sp>
      <p:sp>
        <p:nvSpPr>
          <p:cNvPr id="73735" name="Text Box 7"/>
          <p:cNvSpPr txBox="1">
            <a:spLocks noChangeArrowheads="1"/>
          </p:cNvSpPr>
          <p:nvPr/>
        </p:nvSpPr>
        <p:spPr bwMode="auto">
          <a:xfrm>
            <a:off x="195263" y="2286000"/>
            <a:ext cx="11217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solidFill>
                  <a:srgbClr val="009900"/>
                </a:solidFill>
                <a:latin typeface="Times New Roman" pitchFamily="18" charset="0"/>
                <a:cs typeface="Times New Roman" pitchFamily="18" charset="0"/>
              </a:rPr>
              <a:t> 1. </a:t>
            </a:r>
            <a:r>
              <a:rPr lang="en-US" sz="3600" b="1" dirty="0" err="1">
                <a:solidFill>
                  <a:srgbClr val="009900"/>
                </a:solidFill>
                <a:latin typeface="Times New Roman" pitchFamily="18" charset="0"/>
                <a:cs typeface="Times New Roman" pitchFamily="18" charset="0"/>
              </a:rPr>
              <a:t>Chủ</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ngữ</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câu</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kể</a:t>
            </a:r>
            <a:r>
              <a:rPr lang="en-US" sz="3600" b="1" dirty="0">
                <a:solidFill>
                  <a:srgbClr val="009900"/>
                </a:solidFill>
                <a:latin typeface="Times New Roman" pitchFamily="18" charset="0"/>
                <a:cs typeface="Times New Roman" pitchFamily="18" charset="0"/>
              </a:rPr>
              <a:t> </a:t>
            </a:r>
            <a:r>
              <a:rPr lang="en-US" sz="3600" b="1" i="1" dirty="0">
                <a:solidFill>
                  <a:srgbClr val="009900"/>
                </a:solidFill>
                <a:latin typeface="Times New Roman" pitchFamily="18" charset="0"/>
                <a:cs typeface="Times New Roman" pitchFamily="18" charset="0"/>
              </a:rPr>
              <a:t>Ai </a:t>
            </a:r>
            <a:r>
              <a:rPr lang="en-US" sz="3600" b="1" i="1" dirty="0" err="1">
                <a:solidFill>
                  <a:srgbClr val="009900"/>
                </a:solidFill>
                <a:latin typeface="Times New Roman" pitchFamily="18" charset="0"/>
                <a:cs typeface="Times New Roman" pitchFamily="18" charset="0"/>
              </a:rPr>
              <a:t>thế</a:t>
            </a:r>
            <a:r>
              <a:rPr lang="en-US" sz="3600" b="1" i="1" dirty="0">
                <a:solidFill>
                  <a:srgbClr val="009900"/>
                </a:solidFill>
                <a:latin typeface="Times New Roman" pitchFamily="18" charset="0"/>
                <a:cs typeface="Times New Roman" pitchFamily="18" charset="0"/>
              </a:rPr>
              <a:t> </a:t>
            </a:r>
            <a:r>
              <a:rPr lang="en-US" sz="3600" b="1" i="1" dirty="0" err="1">
                <a:solidFill>
                  <a:srgbClr val="009900"/>
                </a:solidFill>
                <a:latin typeface="Times New Roman" pitchFamily="18" charset="0"/>
                <a:cs typeface="Times New Roman" pitchFamily="18" charset="0"/>
              </a:rPr>
              <a:t>nào</a:t>
            </a:r>
            <a:r>
              <a:rPr lang="en-US" sz="3600" b="1" i="1" dirty="0">
                <a:solidFill>
                  <a:srgbClr val="009900"/>
                </a:solidFill>
                <a:latin typeface="Times New Roman" pitchFamily="18" charset="0"/>
                <a:cs typeface="Times New Roman" pitchFamily="18" charset="0"/>
              </a:rPr>
              <a: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chỉ</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những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sự</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vật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có</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đặc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điểm</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tính</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chất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hoặc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trạng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được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nêu</a:t>
            </a:r>
            <a:r>
              <a:rPr lang="en-US" sz="3600" b="1" dirty="0">
                <a:solidFill>
                  <a:srgbClr val="009900"/>
                </a:solidFill>
                <a:latin typeface="Times New Roman" pitchFamily="18" charset="0"/>
                <a:cs typeface="Times New Roman" pitchFamily="18" charset="0"/>
              </a:rPr>
              <a:t> ở </a:t>
            </a:r>
            <a:r>
              <a:rPr lang="en-US" sz="3600" b="1" dirty="0" err="1">
                <a:solidFill>
                  <a:srgbClr val="009900"/>
                </a:solidFill>
                <a:latin typeface="Times New Roman" pitchFamily="18" charset="0"/>
                <a:cs typeface="Times New Roman" pitchFamily="18" charset="0"/>
              </a:rPr>
              <a:t>vị</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ngữ</a:t>
            </a:r>
            <a:r>
              <a:rPr lang="en-US" sz="3600" b="1" dirty="0">
                <a:solidFill>
                  <a:srgbClr val="009900"/>
                </a:solidFill>
                <a:latin typeface="Times New Roman" pitchFamily="18" charset="0"/>
                <a:cs typeface="Times New Roman" pitchFamily="18" charset="0"/>
              </a:rPr>
              <a:t>.</a:t>
            </a:r>
          </a:p>
        </p:txBody>
      </p:sp>
      <p:sp>
        <p:nvSpPr>
          <p:cNvPr id="10" name="Text Box 7"/>
          <p:cNvSpPr txBox="1">
            <a:spLocks noChangeArrowheads="1"/>
          </p:cNvSpPr>
          <p:nvPr/>
        </p:nvSpPr>
        <p:spPr bwMode="auto">
          <a:xfrm>
            <a:off x="261144" y="3546859"/>
            <a:ext cx="10925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Chủ</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ngữ</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thường</a:t>
            </a:r>
            <a:r>
              <a:rPr lang="en-US" sz="3600" b="1" dirty="0">
                <a:solidFill>
                  <a:srgbClr val="009900"/>
                </a:solidFill>
                <a:latin typeface="Times New Roman" pitchFamily="18" charset="0"/>
                <a:cs typeface="Times New Roman" pitchFamily="18" charset="0"/>
              </a:rPr>
              <a:t> do </a:t>
            </a:r>
            <a:r>
              <a:rPr lang="en-US" sz="3600" b="1" dirty="0" err="1">
                <a:solidFill>
                  <a:srgbClr val="009900"/>
                </a:solidFill>
                <a:latin typeface="Times New Roman" pitchFamily="18" charset="0"/>
                <a:cs typeface="Times New Roman" pitchFamily="18" charset="0"/>
              </a:rPr>
              <a:t>danh</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từ</a:t>
            </a:r>
            <a:r>
              <a:rPr lang="en-US" sz="3600" b="1" dirty="0">
                <a:solidFill>
                  <a:srgbClr val="009900"/>
                </a:solidFill>
                <a:latin typeface="Times New Roman" pitchFamily="18" charset="0"/>
                <a:cs typeface="Times New Roman" pitchFamily="18" charset="0"/>
              </a:rPr>
              <a:t> ( </a:t>
            </a:r>
            <a:r>
              <a:rPr lang="en-US" sz="3600" b="1" dirty="0" err="1">
                <a:solidFill>
                  <a:srgbClr val="009900"/>
                </a:solidFill>
                <a:latin typeface="Times New Roman" pitchFamily="18" charset="0"/>
                <a:cs typeface="Times New Roman" pitchFamily="18" charset="0"/>
              </a:rPr>
              <a:t>hoặc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cụm</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danh</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từ</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tạo</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thành</a:t>
            </a:r>
            <a:r>
              <a:rPr lang="en-US" sz="3600" b="1" dirty="0">
                <a:solidFill>
                  <a:srgbClr val="009900"/>
                </a:solidFill>
                <a:latin typeface="Times New Roman" pitchFamily="18" charset="0"/>
                <a:cs typeface="Times New Roman" pitchFamily="18" charset="0"/>
              </a:rPr>
              <a:t>.</a:t>
            </a:r>
            <a:endParaRPr lang="vi-VN" sz="3600" dirty="0">
              <a:solidFill>
                <a:srgbClr val="009900"/>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4368800" y="533400"/>
            <a:ext cx="2654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a:solidFill>
                  <a:srgbClr val="0000FF"/>
                </a:solidFill>
                <a:latin typeface="Times New Roman" pitchFamily="18" charset="0"/>
                <a:cs typeface="Times New Roman" pitchFamily="18" charset="0"/>
              </a:rPr>
              <a:t>Ghi nhớ:</a:t>
            </a:r>
            <a:endParaRPr lang="vi-VN" sz="3200" b="1" u="sng">
              <a:solidFill>
                <a:srgbClr val="0000FF"/>
              </a:solidFill>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3734"/>
                                        </p:tgtEl>
                                        <p:attrNameLst>
                                          <p:attrName>style.visibility</p:attrName>
                                        </p:attrNameLst>
                                      </p:cBhvr>
                                      <p:to>
                                        <p:strVal val="visible"/>
                                      </p:to>
                                    </p:set>
                                    <p:anim calcmode="discrete" valueType="clr">
                                      <p:cBhvr override="childStyle">
                                        <p:cTn id="14" dur="80"/>
                                        <p:tgtEl>
                                          <p:spTgt spid="7373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3734"/>
                                        </p:tgtEl>
                                        <p:attrNameLst>
                                          <p:attrName>fillcolor</p:attrName>
                                        </p:attrNameLst>
                                      </p:cBhvr>
                                      <p:tavLst>
                                        <p:tav tm="0">
                                          <p:val>
                                            <p:clrVal>
                                              <a:schemeClr val="accent2"/>
                                            </p:clrVal>
                                          </p:val>
                                        </p:tav>
                                        <p:tav tm="50000">
                                          <p:val>
                                            <p:clrVal>
                                              <a:schemeClr val="hlink"/>
                                            </p:clrVal>
                                          </p:val>
                                        </p:tav>
                                      </p:tavLst>
                                    </p:anim>
                                    <p:set>
                                      <p:cBhvr>
                                        <p:cTn id="16" dur="80"/>
                                        <p:tgtEl>
                                          <p:spTgt spid="7373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3735"/>
                                        </p:tgtEl>
                                        <p:attrNameLst>
                                          <p:attrName>style.visibility</p:attrName>
                                        </p:attrNameLst>
                                      </p:cBhvr>
                                      <p:to>
                                        <p:strVal val="visible"/>
                                      </p:to>
                                    </p:set>
                                    <p:anim calcmode="discrete" valueType="clr">
                                      <p:cBhvr override="childStyle">
                                        <p:cTn id="21" dur="80"/>
                                        <p:tgtEl>
                                          <p:spTgt spid="7373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3735"/>
                                        </p:tgtEl>
                                        <p:attrNameLst>
                                          <p:attrName>fillcolor</p:attrName>
                                        </p:attrNameLst>
                                      </p:cBhvr>
                                      <p:tavLst>
                                        <p:tav tm="0">
                                          <p:val>
                                            <p:clrVal>
                                              <a:schemeClr val="accent2"/>
                                            </p:clrVal>
                                          </p:val>
                                        </p:tav>
                                        <p:tav tm="50000">
                                          <p:val>
                                            <p:clrVal>
                                              <a:schemeClr val="hlink"/>
                                            </p:clrVal>
                                          </p:val>
                                        </p:tav>
                                      </p:tavLst>
                                    </p:anim>
                                    <p:set>
                                      <p:cBhvr>
                                        <p:cTn id="23" dur="80"/>
                                        <p:tgtEl>
                                          <p:spTgt spid="7373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discrete" valueType="clr">
                                      <p:cBhvr override="childStyle">
                                        <p:cTn id="2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gtEl>
                                        <p:attrNameLst>
                                          <p:attrName>fillcolor</p:attrName>
                                        </p:attrNameLst>
                                      </p:cBhvr>
                                      <p:tavLst>
                                        <p:tav tm="0">
                                          <p:val>
                                            <p:clrVal>
                                              <a:schemeClr val="accent2"/>
                                            </p:clrVal>
                                          </p:val>
                                        </p:tav>
                                        <p:tav tm="50000">
                                          <p:val>
                                            <p:clrVal>
                                              <a:schemeClr val="hlink"/>
                                            </p:clrVal>
                                          </p:val>
                                        </p:tav>
                                      </p:tavLst>
                                    </p:anim>
                                    <p:set>
                                      <p:cBhvr>
                                        <p:cTn id="30"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155575" y="1447800"/>
            <a:ext cx="1170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6600"/>
                </a:solidFill>
                <a:latin typeface="Times New Roman" pitchFamily="18" charset="0"/>
                <a:cs typeface="Times New Roman" pitchFamily="18" charset="0"/>
              </a:rPr>
              <a:t> </a:t>
            </a:r>
            <a:r>
              <a:rPr lang="en-US" sz="2800" b="1">
                <a:solidFill>
                  <a:srgbClr val="006600"/>
                </a:solidFill>
                <a:latin typeface="Times New Roman" pitchFamily="18" charset="0"/>
                <a:cs typeface="Times New Roman" pitchFamily="18" charset="0"/>
              </a:rPr>
              <a:t>1. Tìm chủ ngữ của các câu kể </a:t>
            </a:r>
            <a:r>
              <a:rPr lang="en-US" sz="2800" b="1" i="1">
                <a:solidFill>
                  <a:srgbClr val="006600"/>
                </a:solidFill>
                <a:latin typeface="Times New Roman" pitchFamily="18" charset="0"/>
                <a:cs typeface="Times New Roman" pitchFamily="18" charset="0"/>
              </a:rPr>
              <a:t>Ai thế nào?</a:t>
            </a:r>
            <a:r>
              <a:rPr lang="en-US" sz="2800" b="1">
                <a:solidFill>
                  <a:srgbClr val="006600"/>
                </a:solidFill>
                <a:latin typeface="Times New Roman" pitchFamily="18" charset="0"/>
                <a:cs typeface="Times New Roman" pitchFamily="18" charset="0"/>
              </a:rPr>
              <a:t> trong đoạn văn dưới đây:</a:t>
            </a:r>
          </a:p>
        </p:txBody>
      </p:sp>
      <p:sp>
        <p:nvSpPr>
          <p:cNvPr id="53256" name="Rectangle 8"/>
          <p:cNvSpPr>
            <a:spLocks noChangeArrowheads="1"/>
          </p:cNvSpPr>
          <p:nvPr/>
        </p:nvSpPr>
        <p:spPr bwMode="auto">
          <a:xfrm>
            <a:off x="4291013" y="669925"/>
            <a:ext cx="1990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1" u="sng">
                <a:solidFill>
                  <a:srgbClr val="0000FF"/>
                </a:solidFill>
                <a:latin typeface="Times New Roman" pitchFamily="18" charset="0"/>
                <a:cs typeface="Times New Roman" pitchFamily="18" charset="0"/>
              </a:rPr>
              <a:t>Luyện tập:</a:t>
            </a:r>
          </a:p>
        </p:txBody>
      </p:sp>
      <p:sp>
        <p:nvSpPr>
          <p:cNvPr id="13316" name="Text Box 12"/>
          <p:cNvSpPr txBox="1">
            <a:spLocks noChangeArrowheads="1"/>
          </p:cNvSpPr>
          <p:nvPr/>
        </p:nvSpPr>
        <p:spPr bwMode="auto">
          <a:xfrm>
            <a:off x="233363" y="2057400"/>
            <a:ext cx="11471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Ôi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chao</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Chú</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chuồn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chuồn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nước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đẹp</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Màu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lưng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chú</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lấp</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Bốn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mỏng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như</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bóng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đầu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hai</a:t>
            </a:r>
            <a:r>
              <a:rPr lang="en-US" sz="3600" b="1" dirty="0">
                <a:solidFill>
                  <a:srgbClr val="0000FF"/>
                </a:solidFill>
                <a:latin typeface="Times New Roman" pitchFamily="18" charset="0"/>
                <a:cs typeface="Times New Roman" pitchFamily="18" charset="0"/>
              </a:rPr>
              <a:t> con </a:t>
            </a:r>
            <a:r>
              <a:rPr lang="en-US" sz="3600" b="1" dirty="0" err="1">
                <a:solidFill>
                  <a:srgbClr val="0000FF"/>
                </a:solidFill>
                <a:latin typeface="Times New Roman" pitchFamily="18" charset="0"/>
                <a:cs typeface="Times New Roman" pitchFamily="18" charset="0"/>
              </a:rPr>
              <a:t>mắt</a:t>
            </a:r>
            <a:r>
              <a:rPr lang="en-US" sz="3600" b="1" dirty="0">
                <a:solidFill>
                  <a:srgbClr val="0000FF"/>
                </a:solidFill>
                <a:latin typeface="Times New Roman" pitchFamily="18" charset="0"/>
                <a:cs typeface="Times New Roman" pitchFamily="18" charset="0"/>
              </a:rPr>
              <a:t> long </a:t>
            </a:r>
            <a:r>
              <a:rPr lang="en-US" sz="3600" b="1" dirty="0" err="1">
                <a:solidFill>
                  <a:srgbClr val="0000FF"/>
                </a:solidFill>
                <a:latin typeface="Times New Roman" pitchFamily="18" charset="0"/>
                <a:cs typeface="Times New Roman" pitchFamily="18" charset="0"/>
              </a:rPr>
              <a:t>lanh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như</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thuỷ</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chú</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nhỏ</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thon </a:t>
            </a:r>
            <a:r>
              <a:rPr lang="en-US" sz="3600" b="1" dirty="0" err="1">
                <a:solidFill>
                  <a:srgbClr val="0000FF"/>
                </a:solidFill>
                <a:latin typeface="Times New Roman" pitchFamily="18" charset="0"/>
                <a:cs typeface="Times New Roman" pitchFamily="18" charset="0"/>
              </a:rPr>
              <a:t>vàng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như</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màu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mùa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Chú</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đậu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một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cành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lộc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vừng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dài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mặt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hồ</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Bốn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khẽ</a:t>
            </a:r>
            <a:r>
              <a:rPr lang="en-US" sz="3600" b="1" dirty="0">
                <a:solidFill>
                  <a:srgbClr val="0000FF"/>
                </a:solidFill>
                <a:latin typeface="Times New Roman" pitchFamily="18" charset="0"/>
                <a:cs typeface="Times New Roman" pitchFamily="18" charset="0"/>
              </a:rPr>
              <a:t> rung </a:t>
            </a:r>
            <a:r>
              <a:rPr lang="en-US" sz="3600" b="1" dirty="0" err="1">
                <a:solidFill>
                  <a:srgbClr val="0000FF"/>
                </a:solidFill>
                <a:latin typeface="Times New Roman" pitchFamily="18" charset="0"/>
                <a:cs typeface="Times New Roman" pitchFamily="18" charset="0"/>
              </a:rPr>
              <a:t>rung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như</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vân</a:t>
            </a:r>
            <a:r>
              <a:rPr lang="en-US" sz="3600" b="1" dirty="0">
                <a:solidFill>
                  <a:srgbClr val="0000FF"/>
                </a:solidFill>
                <a:latin typeface="Times New Roman" pitchFamily="18" charset="0"/>
                <a:cs typeface="Times New Roman" pitchFamily="18" charset="0"/>
              </a:rPr>
              <a:t>.     </a:t>
            </a:r>
          </a:p>
          <a:p>
            <a:pPr eaLnBrk="1" hangingPunct="1"/>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Nguyễn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Thế</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Hội</a:t>
            </a:r>
            <a:endParaRPr lang="en-US" sz="3600" dirty="0">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wedge">
                                      <p:cBhvr>
                                        <p:cTn id="7" dur="2000"/>
                                        <p:tgtEl>
                                          <p:spTgt spid="53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5"/>
                                        </p:tgtEl>
                                        <p:attrNameLst>
                                          <p:attrName>style.visibility</p:attrName>
                                        </p:attrNameLst>
                                      </p:cBhvr>
                                      <p:to>
                                        <p:strVal val="visible"/>
                                      </p:to>
                                    </p:set>
                                    <p:animEffect transition="in" filter="checkerboard(across)">
                                      <p:cBhvr>
                                        <p:cTn id="12" dur="500"/>
                                        <p:tgtEl>
                                          <p:spTgt spid="5325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circle(in)">
                                      <p:cBhvr>
                                        <p:cTn id="1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P spid="53256" grpId="0"/>
      <p:bldP spid="133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2617</TotalTime>
  <Words>1042</Words>
  <Application>Microsoft Office PowerPoint</Application>
  <PresentationFormat>Custom</PresentationFormat>
  <Paragraphs>100</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elitebook 8460p</cp:lastModifiedBy>
  <cp:revision>433</cp:revision>
  <dcterms:created xsi:type="dcterms:W3CDTF">2009-10-14T08:30:19Z</dcterms:created>
  <dcterms:modified xsi:type="dcterms:W3CDTF">2020-03-30T03:26:55Z</dcterms:modified>
</cp:coreProperties>
</file>